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A6117-6BAD-489F-86E4-3811C4D2662B}" type="datetimeFigureOut">
              <a:rPr lang="en-US" smtClean="0"/>
              <a:pPr/>
              <a:t>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91731-2BB1-47AF-83A7-E389AFEF26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C991731-2BB1-47AF-83A7-E389AFEF268C}"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AC3C1C6-332C-49BE-AB0E-1B13E72294C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AC3C1C6-332C-49BE-AB0E-1B13E72294C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AC3C1C6-332C-49BE-AB0E-1B13E72294C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C3C1C6-332C-49BE-AB0E-1B13E72294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BFC7DA8-6EB5-4448-9188-8CFB73509347}" type="datetimeFigureOut">
              <a:rPr lang="en-US" smtClean="0"/>
              <a:pPr/>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AC3C1C6-332C-49BE-AB0E-1B13E72294C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BFC7DA8-6EB5-4448-9188-8CFB73509347}" type="datetimeFigureOut">
              <a:rPr lang="en-US" smtClean="0"/>
              <a:pPr/>
              <a:t>12/8/2015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AC3C1C6-332C-49BE-AB0E-1B13E72294C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8.jpeg"/><Relationship Id="rId2" Type="http://schemas.openxmlformats.org/officeDocument/2006/relationships/image" Target="../media/image13.jpeg"/><Relationship Id="rId1" Type="http://schemas.openxmlformats.org/officeDocument/2006/relationships/slideLayout" Target="../slideLayouts/slideLayout4.xml"/><Relationship Id="rId6" Type="http://schemas.openxmlformats.org/officeDocument/2006/relationships/image" Target="../media/image17.jpeg"/><Relationship Id="rId5" Type="http://schemas.openxmlformats.org/officeDocument/2006/relationships/image" Target="../media/image16.jpeg"/><Relationship Id="rId10" Type="http://schemas.openxmlformats.org/officeDocument/2006/relationships/image" Target="../media/image5.jpeg"/><Relationship Id="rId4" Type="http://schemas.openxmlformats.org/officeDocument/2006/relationships/image" Target="../media/image15.jpeg"/><Relationship Id="rId9" Type="http://schemas.openxmlformats.org/officeDocument/2006/relationships/image" Target="../media/image20.jpeg"/></Relationships>
</file>

<file path=ppt/slides/_rels/slide8.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1.jpeg"/><Relationship Id="rId7" Type="http://schemas.openxmlformats.org/officeDocument/2006/relationships/image" Target="../media/image2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6.jpeg"/><Relationship Id="rId10" Type="http://schemas.openxmlformats.org/officeDocument/2006/relationships/image" Target="../media/image8.jpeg"/><Relationship Id="rId4" Type="http://schemas.openxmlformats.org/officeDocument/2006/relationships/image" Target="../media/image22.jpeg"/><Relationship Id="rId9" Type="http://schemas.openxmlformats.org/officeDocument/2006/relationships/image" Target="../media/image2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waml_com_1386044489_425.gif"/>
          <p:cNvPicPr>
            <a:picLocks noChangeAspect="1"/>
          </p:cNvPicPr>
          <p:nvPr/>
        </p:nvPicPr>
        <p:blipFill>
          <a:blip r:embed="rId2"/>
          <a:stretch>
            <a:fillRect/>
          </a:stretch>
        </p:blipFill>
        <p:spPr>
          <a:xfrm>
            <a:off x="-500130" y="-214338"/>
            <a:ext cx="9644130" cy="7072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03.jpg"/>
          <p:cNvPicPr>
            <a:picLocks noChangeAspect="1"/>
          </p:cNvPicPr>
          <p:nvPr/>
        </p:nvPicPr>
        <p:blipFill>
          <a:blip r:embed="rId2"/>
          <a:stretch>
            <a:fillRect/>
          </a:stretch>
        </p:blipFill>
        <p:spPr>
          <a:xfrm>
            <a:off x="0" y="-285776"/>
            <a:ext cx="9144000" cy="7143776"/>
          </a:xfrm>
          <a:prstGeom prst="rect">
            <a:avLst/>
          </a:prstGeom>
        </p:spPr>
      </p:pic>
      <p:sp>
        <p:nvSpPr>
          <p:cNvPr id="2" name="Title 1"/>
          <p:cNvSpPr>
            <a:spLocks noGrp="1"/>
          </p:cNvSpPr>
          <p:nvPr>
            <p:ph type="ctrTitle"/>
          </p:nvPr>
        </p:nvSpPr>
        <p:spPr>
          <a:xfrm>
            <a:off x="357158" y="1428737"/>
            <a:ext cx="8286808" cy="1714511"/>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ar-OM" sz="6600" b="1" i="1" cap="all" dirty="0" smtClean="0">
                <a:ln w="0">
                  <a:solidFill>
                    <a:schemeClr val="bg2"/>
                  </a:solidFill>
                  <a:prstDash val="solid"/>
                </a:ln>
                <a:blipFill>
                  <a:blip r:embed="rId3"/>
                  <a:tile tx="0" ty="0" sx="100000" sy="100000" flip="none" algn="tl"/>
                </a:blipFill>
                <a:effectLst>
                  <a:reflection blurRad="6350" stA="50000" endA="300" endPos="50000" dist="60007" dir="5400000" sy="-100000" algn="bl" rotWithShape="0"/>
                </a:effectLst>
                <a:latin typeface="Arial" pitchFamily="34" charset="0"/>
                <a:cs typeface="Arial" pitchFamily="34" charset="0"/>
              </a:rPr>
              <a:t>مشروع محل حلويات</a:t>
            </a:r>
            <a:endParaRPr lang="en-US" sz="6600" b="1" i="1" cap="all" dirty="0">
              <a:ln w="0">
                <a:solidFill>
                  <a:schemeClr val="bg2"/>
                </a:solidFill>
                <a:prstDash val="solid"/>
              </a:ln>
              <a:blipFill>
                <a:blip r:embed="rId3"/>
                <a:tile tx="0" ty="0" sx="100000" sy="100000" flip="none" algn="tl"/>
              </a:blipFill>
              <a:effectLst>
                <a:reflection blurRad="6350" stA="50000" endA="300" endPos="50000" dist="60007" dir="5400000" sy="-100000" algn="bl" rotWithShape="0"/>
              </a:effectLst>
              <a:latin typeface="Arial" pitchFamily="34" charset="0"/>
              <a:cs typeface="Arial" pitchFamily="34" charset="0"/>
            </a:endParaRPr>
          </a:p>
        </p:txBody>
      </p:sp>
      <p:sp>
        <p:nvSpPr>
          <p:cNvPr id="3" name="Subtitle 2"/>
          <p:cNvSpPr>
            <a:spLocks noGrp="1"/>
          </p:cNvSpPr>
          <p:nvPr>
            <p:ph type="subTitle" idx="1"/>
          </p:nvPr>
        </p:nvSpPr>
        <p:spPr>
          <a:xfrm>
            <a:off x="2357422" y="3886200"/>
            <a:ext cx="6429420" cy="1752600"/>
          </a:xfrm>
        </p:spPr>
        <p:txBody>
          <a:bodyPr>
            <a:normAutofit/>
          </a:bodyPr>
          <a:lstStyle/>
          <a:p>
            <a:pPr algn="r"/>
            <a:r>
              <a:rPr lang="ar-OM" sz="3600" dirty="0" smtClean="0">
                <a:solidFill>
                  <a:schemeClr val="tx1"/>
                </a:solidFill>
              </a:rPr>
              <a:t>عمل الطالبة: مها سعيد حميد البريكي</a:t>
            </a:r>
          </a:p>
          <a:p>
            <a:pPr algn="r"/>
            <a:r>
              <a:rPr lang="ar-OM" sz="3600" dirty="0" smtClean="0">
                <a:solidFill>
                  <a:schemeClr val="tx1"/>
                </a:solidFill>
              </a:rPr>
              <a:t>الرقم الجامعي: 151029</a:t>
            </a:r>
            <a:endParaRPr lang="en-US" sz="3600" dirty="0">
              <a:solidFill>
                <a:schemeClr val="tx1"/>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7772400" cy="1500197"/>
          </a:xfrm>
        </p:spPr>
        <p:txBody>
          <a:bodyPr>
            <a:normAutofit/>
          </a:bodyPr>
          <a:lstStyle/>
          <a:p>
            <a:pPr algn="r"/>
            <a:r>
              <a:rPr lang="ar-OM" sz="5400" b="1" i="1" dirty="0" smtClean="0"/>
              <a:t>مقدمة عن المشروع</a:t>
            </a:r>
            <a:endParaRPr lang="en-US" sz="5400" b="1" i="1" dirty="0"/>
          </a:p>
        </p:txBody>
      </p:sp>
      <p:sp>
        <p:nvSpPr>
          <p:cNvPr id="3" name="Subtitle 2"/>
          <p:cNvSpPr>
            <a:spLocks noGrp="1"/>
          </p:cNvSpPr>
          <p:nvPr>
            <p:ph type="subTitle" idx="1"/>
          </p:nvPr>
        </p:nvSpPr>
        <p:spPr>
          <a:xfrm>
            <a:off x="1432560" y="1850064"/>
            <a:ext cx="7406640" cy="3150572"/>
          </a:xfrm>
        </p:spPr>
        <p:txBody>
          <a:bodyPr>
            <a:normAutofit/>
          </a:bodyPr>
          <a:lstStyle/>
          <a:p>
            <a:pPr algn="r"/>
            <a:r>
              <a:rPr lang="ar-OM" dirty="0" smtClean="0"/>
              <a:t>   </a:t>
            </a:r>
            <a:r>
              <a:rPr lang="ar-OM" sz="3200" dirty="0" smtClean="0">
                <a:solidFill>
                  <a:schemeClr val="accent6">
                    <a:lumMod val="75000"/>
                  </a:schemeClr>
                </a:solidFill>
              </a:rPr>
              <a:t>هو مشروع مربح ويرجع ذلك لإقبال الكثير من الناس على المنتجات, وخصوصًا في المواسم والأعياد والمناسبات الخاصة مثل النجاح وأعياد الميلاد والخطوبة وغيرها, وفكرة أن يقدم المشروع حلويات شرقية وغربية هو من أجل اشباع رغبات الزبائن وبالتالي تحدث زيادة في المبيعات والأرباح.</a:t>
            </a:r>
            <a:endParaRPr lang="en-US" sz="3200" dirty="0">
              <a:solidFill>
                <a:schemeClr val="accent6">
                  <a:lumMod val="75000"/>
                </a:schemeClr>
              </a:solidFill>
            </a:endParaRPr>
          </a:p>
        </p:txBody>
      </p:sp>
      <p:pic>
        <p:nvPicPr>
          <p:cNvPr id="4" name="Picture 3" descr="04.jpg"/>
          <p:cNvPicPr>
            <a:picLocks noChangeAspect="1"/>
          </p:cNvPicPr>
          <p:nvPr/>
        </p:nvPicPr>
        <p:blipFill>
          <a:blip r:embed="rId2"/>
          <a:stretch>
            <a:fillRect/>
          </a:stretch>
        </p:blipFill>
        <p:spPr>
          <a:xfrm>
            <a:off x="5857884" y="4762220"/>
            <a:ext cx="3000396" cy="1667175"/>
          </a:xfrm>
          <a:prstGeom prst="rect">
            <a:avLst/>
          </a:prstGeom>
          <a:ln>
            <a:noFill/>
          </a:ln>
          <a:effectLst>
            <a:softEdge rad="112500"/>
          </a:effectLst>
        </p:spPr>
      </p:pic>
      <p:pic>
        <p:nvPicPr>
          <p:cNvPr id="5" name="Picture 4" descr="70.jpg"/>
          <p:cNvPicPr>
            <a:picLocks noChangeAspect="1"/>
          </p:cNvPicPr>
          <p:nvPr/>
        </p:nvPicPr>
        <p:blipFill>
          <a:blip r:embed="rId3"/>
          <a:stretch>
            <a:fillRect/>
          </a:stretch>
        </p:blipFill>
        <p:spPr>
          <a:xfrm>
            <a:off x="1000100" y="4286256"/>
            <a:ext cx="3252500" cy="25717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OM" sz="5400" b="1" i="1" dirty="0" smtClean="0"/>
              <a:t>متطلبات المشروع</a:t>
            </a:r>
            <a:endParaRPr lang="en-US" sz="5400" b="1" i="1" dirty="0"/>
          </a:p>
        </p:txBody>
      </p:sp>
      <p:sp>
        <p:nvSpPr>
          <p:cNvPr id="3" name="Subtitle 2"/>
          <p:cNvSpPr>
            <a:spLocks noGrp="1"/>
          </p:cNvSpPr>
          <p:nvPr>
            <p:ph type="subTitle" idx="1"/>
          </p:nvPr>
        </p:nvSpPr>
        <p:spPr>
          <a:xfrm>
            <a:off x="1214414" y="1850064"/>
            <a:ext cx="7624786" cy="3650638"/>
          </a:xfrm>
        </p:spPr>
        <p:txBody>
          <a:bodyPr>
            <a:normAutofit/>
          </a:bodyPr>
          <a:lstStyle/>
          <a:p>
            <a:pPr algn="r">
              <a:buFontTx/>
              <a:buChar char="-"/>
            </a:pPr>
            <a:r>
              <a:rPr lang="ar-OM" sz="2800" dirty="0" smtClean="0">
                <a:solidFill>
                  <a:schemeClr val="accent6">
                    <a:lumMod val="50000"/>
                  </a:schemeClr>
                </a:solidFill>
              </a:rPr>
              <a:t>- يجب توفير محل كبير وواسع ومجهز بتجهيزات ضرورية مثل التكييف وثلاجة حفظ الحلويات, ويشترط بعد المحل عن الشمس.</a:t>
            </a:r>
          </a:p>
          <a:p>
            <a:pPr algn="r"/>
            <a:r>
              <a:rPr lang="ar-OM" sz="2800" dirty="0" smtClean="0">
                <a:solidFill>
                  <a:schemeClr val="accent6">
                    <a:lumMod val="50000"/>
                  </a:schemeClr>
                </a:solidFill>
              </a:rPr>
              <a:t>- يحتاج المشروع إلى مواد خام تدخل في التصنيع,وهذه المواد هي بيض, مكسرات, سمن, فواكه, سكر, شوكولاتة ومواد أخرى عند الضرورة.</a:t>
            </a:r>
          </a:p>
          <a:p>
            <a:pPr algn="r"/>
            <a:r>
              <a:rPr lang="ar-OM" sz="2800" dirty="0" smtClean="0">
                <a:solidFill>
                  <a:schemeClr val="accent6">
                    <a:lumMod val="50000"/>
                  </a:schemeClr>
                </a:solidFill>
              </a:rPr>
              <a:t>- يجب توفير عمال يتقنون صناعة الحلويات جميعها.</a:t>
            </a:r>
          </a:p>
        </p:txBody>
      </p:sp>
      <p:pic>
        <p:nvPicPr>
          <p:cNvPr id="4" name="Picture 3" descr="564.jpg"/>
          <p:cNvPicPr>
            <a:picLocks noChangeAspect="1"/>
          </p:cNvPicPr>
          <p:nvPr/>
        </p:nvPicPr>
        <p:blipFill>
          <a:blip r:embed="rId2"/>
          <a:stretch>
            <a:fillRect/>
          </a:stretch>
        </p:blipFill>
        <p:spPr>
          <a:xfrm>
            <a:off x="928661" y="4071942"/>
            <a:ext cx="2000265" cy="2643206"/>
          </a:xfrm>
          <a:prstGeom prst="rect">
            <a:avLst/>
          </a:prstGeom>
          <a:ln>
            <a:noFill/>
          </a:ln>
          <a:effectLst>
            <a:softEdge rad="112500"/>
          </a:effectLst>
        </p:spPr>
      </p:pic>
      <p:pic>
        <p:nvPicPr>
          <p:cNvPr id="5" name="Picture 4" descr="05.jpg"/>
          <p:cNvPicPr>
            <a:picLocks noChangeAspect="1"/>
          </p:cNvPicPr>
          <p:nvPr/>
        </p:nvPicPr>
        <p:blipFill>
          <a:blip r:embed="rId3"/>
          <a:stretch>
            <a:fillRect/>
          </a:stretch>
        </p:blipFill>
        <p:spPr>
          <a:xfrm>
            <a:off x="1571604" y="190470"/>
            <a:ext cx="3071834" cy="1595455"/>
          </a:xfrm>
          <a:prstGeom prst="rect">
            <a:avLst/>
          </a:prstGeom>
          <a:ln>
            <a:noFill/>
          </a:ln>
          <a:effectLst>
            <a:softEdge rad="112500"/>
          </a:effectLst>
        </p:spPr>
      </p:pic>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14290"/>
            <a:ext cx="7497158" cy="1071570"/>
          </a:xfrm>
        </p:spPr>
        <p:txBody>
          <a:bodyPr/>
          <a:lstStyle/>
          <a:p>
            <a:pPr algn="r"/>
            <a:r>
              <a:rPr lang="ar-OM" sz="5400" dirty="0" smtClean="0"/>
              <a:t>تسويق منتجات المشروع</a:t>
            </a:r>
            <a:endParaRPr lang="en-US" dirty="0"/>
          </a:p>
        </p:txBody>
      </p:sp>
      <p:sp>
        <p:nvSpPr>
          <p:cNvPr id="3" name="Subtitle 2"/>
          <p:cNvSpPr>
            <a:spLocks noGrp="1"/>
          </p:cNvSpPr>
          <p:nvPr>
            <p:ph type="subTitle" idx="1"/>
          </p:nvPr>
        </p:nvSpPr>
        <p:spPr>
          <a:xfrm>
            <a:off x="1285852" y="1571612"/>
            <a:ext cx="7553348" cy="3786214"/>
          </a:xfrm>
        </p:spPr>
        <p:txBody>
          <a:bodyPr>
            <a:noAutofit/>
          </a:bodyPr>
          <a:lstStyle/>
          <a:p>
            <a:pPr algn="r"/>
            <a:r>
              <a:rPr lang="ar-OM" sz="2800" dirty="0" smtClean="0"/>
              <a:t>- اختيار محل في مكان مناسب وتتوافر فيه العملية الشرائية لمثل هذا النوع.</a:t>
            </a:r>
          </a:p>
          <a:p>
            <a:pPr algn="r"/>
            <a:r>
              <a:rPr lang="ar-OM" sz="2800" dirty="0" smtClean="0"/>
              <a:t>- تقديم منتجات ذات جودة عالية ومذاق مميز.</a:t>
            </a:r>
          </a:p>
          <a:p>
            <a:pPr algn="r"/>
            <a:r>
              <a:rPr lang="ar-OM" sz="2800" dirty="0" smtClean="0"/>
              <a:t>- عمل عروض وتخفيضات جيدة, وهذا عامل مهم جدًا في زيادة المبيعات.</a:t>
            </a:r>
          </a:p>
          <a:p>
            <a:pPr algn="r"/>
            <a:r>
              <a:rPr lang="ar-OM" sz="2800" dirty="0" smtClean="0"/>
              <a:t>- محاولة الاتفاق مع محلات صغيرة والبيع لهم.</a:t>
            </a:r>
          </a:p>
          <a:p>
            <a:pPr algn="r"/>
            <a:r>
              <a:rPr lang="ar-OM" sz="2800" dirty="0" smtClean="0"/>
              <a:t>- طباعة فلايرات وأوراق مطبوعة بها عنوان المحل والعروض الخاصة التي يقدمها المحل. </a:t>
            </a:r>
            <a:endParaRPr lang="en-US" sz="2800" dirty="0"/>
          </a:p>
        </p:txBody>
      </p:sp>
      <p:pic>
        <p:nvPicPr>
          <p:cNvPr id="4" name="Picture 3" descr="8899.jpg"/>
          <p:cNvPicPr>
            <a:picLocks noChangeAspect="1"/>
          </p:cNvPicPr>
          <p:nvPr/>
        </p:nvPicPr>
        <p:blipFill>
          <a:blip r:embed="rId2"/>
          <a:stretch>
            <a:fillRect/>
          </a:stretch>
        </p:blipFill>
        <p:spPr>
          <a:xfrm>
            <a:off x="832133" y="4929198"/>
            <a:ext cx="3668429" cy="1801653"/>
          </a:xfrm>
          <a:prstGeom prst="rect">
            <a:avLst/>
          </a:prstGeom>
          <a:ln w="76200">
            <a:solidFill>
              <a:schemeClr val="tx1"/>
            </a:solidFill>
          </a:ln>
          <a:effectLst>
            <a:softEdge rad="112500"/>
          </a:effectLst>
        </p:spPr>
      </p:pic>
      <p:pic>
        <p:nvPicPr>
          <p:cNvPr id="5" name="Picture 4" descr="88990.jpg"/>
          <p:cNvPicPr>
            <a:picLocks noChangeAspect="1"/>
          </p:cNvPicPr>
          <p:nvPr/>
        </p:nvPicPr>
        <p:blipFill>
          <a:blip r:embed="rId3"/>
          <a:stretch>
            <a:fillRect/>
          </a:stretch>
        </p:blipFill>
        <p:spPr>
          <a:xfrm>
            <a:off x="1000100" y="1"/>
            <a:ext cx="2361792" cy="1500174"/>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88990.jpg"/>
          <p:cNvPicPr>
            <a:picLocks noChangeAspect="1"/>
          </p:cNvPicPr>
          <p:nvPr/>
        </p:nvPicPr>
        <p:blipFill>
          <a:blip r:embed="rId2"/>
          <a:stretch>
            <a:fillRect/>
          </a:stretch>
        </p:blipFill>
        <p:spPr>
          <a:xfrm>
            <a:off x="714348" y="0"/>
            <a:ext cx="8143900" cy="6858000"/>
          </a:xfrm>
          <a:prstGeom prst="rect">
            <a:avLst/>
          </a:prstGeom>
        </p:spPr>
      </p:pic>
      <p:sp>
        <p:nvSpPr>
          <p:cNvPr id="2" name="Title 1"/>
          <p:cNvSpPr>
            <a:spLocks noGrp="1"/>
          </p:cNvSpPr>
          <p:nvPr>
            <p:ph type="ctrTitle"/>
          </p:nvPr>
        </p:nvSpPr>
        <p:spPr>
          <a:xfrm rot="20632518">
            <a:off x="1140211" y="471569"/>
            <a:ext cx="7300666" cy="1657430"/>
          </a:xfrm>
        </p:spPr>
        <p:txBody>
          <a:bodyPr>
            <a:normAutofit fontScale="90000"/>
          </a:bodyPr>
          <a:lstStyle/>
          <a:p>
            <a:pPr algn="r"/>
            <a:r>
              <a:rPr lang="ar-OM" dirty="0" smtClean="0"/>
              <a:t/>
            </a:r>
            <a:br>
              <a:rPr lang="ar-OM" dirty="0" smtClean="0"/>
            </a:br>
            <a:r>
              <a:rPr lang="ar-OM" dirty="0" smtClean="0"/>
              <a:t/>
            </a:r>
            <a:br>
              <a:rPr lang="ar-OM" dirty="0" smtClean="0"/>
            </a:br>
            <a:r>
              <a:rPr lang="ar-OM" dirty="0" smtClean="0"/>
              <a:t/>
            </a:r>
            <a:br>
              <a:rPr lang="ar-OM" dirty="0" smtClean="0"/>
            </a:br>
            <a:r>
              <a:rPr lang="ar-OM" dirty="0" smtClean="0"/>
              <a:t/>
            </a:r>
            <a:br>
              <a:rPr lang="ar-OM" dirty="0" smtClean="0"/>
            </a:br>
            <a:r>
              <a:rPr lang="ar-OM" dirty="0" smtClean="0"/>
              <a:t/>
            </a:r>
            <a:br>
              <a:rPr lang="ar-OM" dirty="0" smtClean="0"/>
            </a:br>
            <a:r>
              <a:rPr lang="ar-OM" dirty="0" smtClean="0"/>
              <a:t/>
            </a:r>
            <a:br>
              <a:rPr lang="ar-OM" dirty="0" smtClean="0"/>
            </a:br>
            <a:r>
              <a:rPr lang="ar-OM" dirty="0" smtClean="0"/>
              <a:t/>
            </a:r>
            <a:br>
              <a:rPr lang="ar-OM" dirty="0" smtClean="0"/>
            </a:br>
            <a:r>
              <a:rPr lang="ar-OM" sz="8000" dirty="0" smtClean="0">
                <a:solidFill>
                  <a:srgbClr val="FF0000"/>
                </a:solidFill>
              </a:rPr>
              <a:t>للطلب والاستفسار</a:t>
            </a:r>
            <a:endParaRPr lang="en-US" dirty="0">
              <a:solidFill>
                <a:srgbClr val="FF0000"/>
              </a:solidFill>
            </a:endParaRPr>
          </a:p>
        </p:txBody>
      </p:sp>
      <p:sp>
        <p:nvSpPr>
          <p:cNvPr id="3" name="Subtitle 2"/>
          <p:cNvSpPr>
            <a:spLocks noGrp="1"/>
          </p:cNvSpPr>
          <p:nvPr>
            <p:ph type="subTitle" idx="1"/>
          </p:nvPr>
        </p:nvSpPr>
        <p:spPr>
          <a:xfrm>
            <a:off x="1432560" y="2643182"/>
            <a:ext cx="7406640" cy="2143140"/>
          </a:xfrm>
        </p:spPr>
        <p:txBody>
          <a:bodyPr>
            <a:normAutofit/>
          </a:bodyPr>
          <a:lstStyle/>
          <a:p>
            <a:pPr algn="r"/>
            <a:r>
              <a:rPr lang="ar-OM" sz="3200" dirty="0" smtClean="0">
                <a:solidFill>
                  <a:schemeClr val="tx1"/>
                </a:solidFill>
                <a:effectLst>
                  <a:outerShdw blurRad="38100" dist="38100" dir="2700000" algn="tl">
                    <a:srgbClr val="000000">
                      <a:alpha val="43137"/>
                    </a:srgbClr>
                  </a:outerShdw>
                </a:effectLst>
              </a:rPr>
              <a:t>زورونا في محلاتنا </a:t>
            </a:r>
          </a:p>
          <a:p>
            <a:pPr algn="r"/>
            <a:r>
              <a:rPr lang="ar-OM" sz="3200" dirty="0" smtClean="0">
                <a:solidFill>
                  <a:schemeClr val="tx1"/>
                </a:solidFill>
                <a:effectLst>
                  <a:outerShdw blurRad="38100" dist="38100" dir="2700000" algn="tl">
                    <a:srgbClr val="000000">
                      <a:alpha val="43137"/>
                    </a:srgbClr>
                  </a:outerShdw>
                </a:effectLst>
              </a:rPr>
              <a:t>أو الاتصال على الرقم: 99589858</a:t>
            </a:r>
          </a:p>
        </p:txBody>
      </p:sp>
      <p:pic>
        <p:nvPicPr>
          <p:cNvPr id="5" name="Picture 4" descr="8غ6879.jpg"/>
          <p:cNvPicPr>
            <a:picLocks noChangeAspect="1"/>
          </p:cNvPicPr>
          <p:nvPr/>
        </p:nvPicPr>
        <p:blipFill>
          <a:blip r:embed="rId3"/>
          <a:stretch>
            <a:fillRect/>
          </a:stretch>
        </p:blipFill>
        <p:spPr>
          <a:xfrm>
            <a:off x="655448" y="3960661"/>
            <a:ext cx="2844982" cy="2468735"/>
          </a:xfrm>
          <a:prstGeom prst="rect">
            <a:avLst/>
          </a:prstGeom>
          <a:ln>
            <a:noFill/>
          </a:ln>
          <a:effectLst>
            <a:softEdge rad="112500"/>
          </a:effectLst>
        </p:spPr>
      </p:pic>
      <p:pic>
        <p:nvPicPr>
          <p:cNvPr id="6" name="Picture 5" descr="75768.jpg"/>
          <p:cNvPicPr>
            <a:picLocks noChangeAspect="1"/>
          </p:cNvPicPr>
          <p:nvPr/>
        </p:nvPicPr>
        <p:blipFill>
          <a:blip r:embed="rId4"/>
          <a:stretch>
            <a:fillRect/>
          </a:stretch>
        </p:blipFill>
        <p:spPr>
          <a:xfrm>
            <a:off x="7143768" y="4424070"/>
            <a:ext cx="2000232" cy="2315301"/>
          </a:xfrm>
          <a:prstGeom prst="rect">
            <a:avLst/>
          </a:prstGeom>
          <a:ln>
            <a:noFill/>
          </a:ln>
          <a:effectLst>
            <a:softEdge rad="112500"/>
          </a:effectLst>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08.jpg"/>
          <p:cNvPicPr>
            <a:picLocks noGrp="1" noChangeAspect="1"/>
          </p:cNvPicPr>
          <p:nvPr>
            <p:ph sz="half" idx="1"/>
          </p:nvPr>
        </p:nvPicPr>
        <p:blipFill>
          <a:blip r:embed="rId2"/>
          <a:stretch>
            <a:fillRect/>
          </a:stretch>
        </p:blipFill>
        <p:spPr>
          <a:xfrm>
            <a:off x="1000100" y="2382006"/>
            <a:ext cx="2214578" cy="1833663"/>
          </a:xfrm>
          <a:prstGeom prst="rect">
            <a:avLst/>
          </a:prstGeom>
          <a:ln>
            <a:noFill/>
          </a:ln>
          <a:effectLst>
            <a:softEdge rad="112500"/>
          </a:effectLst>
        </p:spPr>
      </p:pic>
      <p:pic>
        <p:nvPicPr>
          <p:cNvPr id="8" name="Content Placeholder 7" descr="imagesCAWIS33W.jpg"/>
          <p:cNvPicPr>
            <a:picLocks noGrp="1" noChangeAspect="1"/>
          </p:cNvPicPr>
          <p:nvPr>
            <p:ph sz="half" idx="2"/>
          </p:nvPr>
        </p:nvPicPr>
        <p:blipFill>
          <a:blip r:embed="rId3"/>
          <a:stretch>
            <a:fillRect/>
          </a:stretch>
        </p:blipFill>
        <p:spPr>
          <a:xfrm>
            <a:off x="6786578" y="2368994"/>
            <a:ext cx="2372810" cy="1988700"/>
          </a:xfrm>
          <a:prstGeom prst="rect">
            <a:avLst/>
          </a:prstGeom>
          <a:ln>
            <a:noFill/>
          </a:ln>
          <a:effectLst>
            <a:softEdge rad="112500"/>
          </a:effectLst>
        </p:spPr>
      </p:pic>
      <p:pic>
        <p:nvPicPr>
          <p:cNvPr id="9" name="Picture 8" descr="imagesCA7H46BL.jpg"/>
          <p:cNvPicPr>
            <a:picLocks noChangeAspect="1"/>
          </p:cNvPicPr>
          <p:nvPr/>
        </p:nvPicPr>
        <p:blipFill>
          <a:blip r:embed="rId4"/>
          <a:stretch>
            <a:fillRect/>
          </a:stretch>
        </p:blipFill>
        <p:spPr>
          <a:xfrm>
            <a:off x="4000496" y="4604120"/>
            <a:ext cx="2286016" cy="2111028"/>
          </a:xfrm>
          <a:prstGeom prst="rect">
            <a:avLst/>
          </a:prstGeom>
          <a:ln>
            <a:noFill/>
          </a:ln>
          <a:effectLst>
            <a:softEdge rad="112500"/>
          </a:effectLst>
        </p:spPr>
      </p:pic>
      <p:pic>
        <p:nvPicPr>
          <p:cNvPr id="10" name="Picture 9" descr="imagesCAW6GVM4.jpg"/>
          <p:cNvPicPr>
            <a:picLocks noChangeAspect="1"/>
          </p:cNvPicPr>
          <p:nvPr/>
        </p:nvPicPr>
        <p:blipFill>
          <a:blip r:embed="rId5"/>
          <a:stretch>
            <a:fillRect/>
          </a:stretch>
        </p:blipFill>
        <p:spPr>
          <a:xfrm>
            <a:off x="6946707" y="0"/>
            <a:ext cx="2197293" cy="2143116"/>
          </a:xfrm>
          <a:prstGeom prst="rect">
            <a:avLst/>
          </a:prstGeom>
          <a:ln>
            <a:noFill/>
          </a:ln>
          <a:effectLst>
            <a:softEdge rad="112500"/>
          </a:effectLst>
        </p:spPr>
      </p:pic>
      <p:pic>
        <p:nvPicPr>
          <p:cNvPr id="11" name="Picture 10" descr="ح0.jpg"/>
          <p:cNvPicPr>
            <a:picLocks noChangeAspect="1"/>
          </p:cNvPicPr>
          <p:nvPr/>
        </p:nvPicPr>
        <p:blipFill>
          <a:blip r:embed="rId6"/>
          <a:stretch>
            <a:fillRect/>
          </a:stretch>
        </p:blipFill>
        <p:spPr>
          <a:xfrm>
            <a:off x="6786578" y="4500570"/>
            <a:ext cx="2357422" cy="2357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1" descr="imagesCAZXW7N0.jpg"/>
          <p:cNvPicPr>
            <a:picLocks noChangeAspect="1"/>
          </p:cNvPicPr>
          <p:nvPr/>
        </p:nvPicPr>
        <p:blipFill>
          <a:blip r:embed="rId7"/>
          <a:stretch>
            <a:fillRect/>
          </a:stretch>
        </p:blipFill>
        <p:spPr>
          <a:xfrm>
            <a:off x="1000100" y="0"/>
            <a:ext cx="2643206" cy="2071678"/>
          </a:xfrm>
          <a:prstGeom prst="rect">
            <a:avLst/>
          </a:prstGeom>
          <a:ln>
            <a:noFill/>
          </a:ln>
          <a:effectLst>
            <a:softEdge rad="112500"/>
          </a:effectLst>
        </p:spPr>
      </p:pic>
      <p:pic>
        <p:nvPicPr>
          <p:cNvPr id="13" name="Picture 12" descr="imagesCAZFEWO5.jpg"/>
          <p:cNvPicPr>
            <a:picLocks noChangeAspect="1"/>
          </p:cNvPicPr>
          <p:nvPr/>
        </p:nvPicPr>
        <p:blipFill>
          <a:blip r:embed="rId8"/>
          <a:stretch>
            <a:fillRect/>
          </a:stretch>
        </p:blipFill>
        <p:spPr>
          <a:xfrm>
            <a:off x="4286248" y="0"/>
            <a:ext cx="2357454" cy="2143092"/>
          </a:xfrm>
          <a:prstGeom prst="rect">
            <a:avLst/>
          </a:prstGeom>
          <a:ln>
            <a:noFill/>
          </a:ln>
          <a:effectLst>
            <a:softEdge rad="112500"/>
          </a:effectLst>
        </p:spPr>
      </p:pic>
      <p:pic>
        <p:nvPicPr>
          <p:cNvPr id="14" name="Picture 13" descr="ع880.jpg"/>
          <p:cNvPicPr>
            <a:picLocks noChangeAspect="1"/>
          </p:cNvPicPr>
          <p:nvPr/>
        </p:nvPicPr>
        <p:blipFill>
          <a:blip r:embed="rId9"/>
          <a:stretch>
            <a:fillRect/>
          </a:stretch>
        </p:blipFill>
        <p:spPr>
          <a:xfrm>
            <a:off x="3913807" y="2458013"/>
            <a:ext cx="2444143" cy="1828243"/>
          </a:xfrm>
          <a:prstGeom prst="rect">
            <a:avLst/>
          </a:prstGeom>
          <a:ln>
            <a:noFill/>
          </a:ln>
          <a:effectLst>
            <a:softEdge rad="112500"/>
          </a:effectLst>
        </p:spPr>
      </p:pic>
      <p:pic>
        <p:nvPicPr>
          <p:cNvPr id="16" name="Picture 15" descr="04.jpg"/>
          <p:cNvPicPr>
            <a:picLocks noChangeAspect="1"/>
          </p:cNvPicPr>
          <p:nvPr/>
        </p:nvPicPr>
        <p:blipFill>
          <a:blip r:embed="rId10"/>
          <a:stretch>
            <a:fillRect/>
          </a:stretch>
        </p:blipFill>
        <p:spPr>
          <a:xfrm>
            <a:off x="1000100" y="4429132"/>
            <a:ext cx="2500330" cy="2415548"/>
          </a:xfrm>
          <a:prstGeom prst="rect">
            <a:avLst/>
          </a:prstGeom>
          <a:ln>
            <a:noFill/>
          </a:ln>
          <a:effectLst>
            <a:softEdge rad="112500"/>
          </a:effectLst>
        </p:spPr>
      </p:pic>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4.jpg"/>
          <p:cNvPicPr>
            <a:picLocks noGrp="1" noChangeAspect="1"/>
          </p:cNvPicPr>
          <p:nvPr>
            <p:ph idx="1"/>
          </p:nvPr>
        </p:nvPicPr>
        <p:blipFill>
          <a:blip r:embed="rId3"/>
          <a:stretch>
            <a:fillRect/>
          </a:stretch>
        </p:blipFill>
        <p:spPr>
          <a:xfrm>
            <a:off x="7143768" y="4071942"/>
            <a:ext cx="1295400" cy="828675"/>
          </a:xfrm>
        </p:spPr>
      </p:pic>
      <p:pic>
        <p:nvPicPr>
          <p:cNvPr id="5" name="Picture 4" descr="66.jpg"/>
          <p:cNvPicPr>
            <a:picLocks noChangeAspect="1"/>
          </p:cNvPicPr>
          <p:nvPr/>
        </p:nvPicPr>
        <p:blipFill>
          <a:blip r:embed="rId4"/>
          <a:stretch>
            <a:fillRect/>
          </a:stretch>
        </p:blipFill>
        <p:spPr>
          <a:xfrm>
            <a:off x="3857620" y="4000504"/>
            <a:ext cx="2286016" cy="2571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70.jpg"/>
          <p:cNvPicPr>
            <a:picLocks noChangeAspect="1"/>
          </p:cNvPicPr>
          <p:nvPr/>
        </p:nvPicPr>
        <p:blipFill>
          <a:blip r:embed="rId5"/>
          <a:stretch>
            <a:fillRect/>
          </a:stretch>
        </p:blipFill>
        <p:spPr>
          <a:xfrm>
            <a:off x="2071670" y="4214818"/>
            <a:ext cx="1428750" cy="942975"/>
          </a:xfrm>
          <a:prstGeom prst="rect">
            <a:avLst/>
          </a:prstGeom>
        </p:spPr>
      </p:pic>
      <p:pic>
        <p:nvPicPr>
          <p:cNvPr id="7" name="Picture 6" descr="imagesCA5UW0WM.jpg"/>
          <p:cNvPicPr>
            <a:picLocks noChangeAspect="1"/>
          </p:cNvPicPr>
          <p:nvPr/>
        </p:nvPicPr>
        <p:blipFill>
          <a:blip r:embed="rId6"/>
          <a:stretch>
            <a:fillRect/>
          </a:stretch>
        </p:blipFill>
        <p:spPr>
          <a:xfrm>
            <a:off x="3643306" y="0"/>
            <a:ext cx="2500330" cy="3143248"/>
          </a:xfrm>
          <a:prstGeom prst="rect">
            <a:avLst/>
          </a:prstGeom>
          <a:ln>
            <a:noFill/>
          </a:ln>
          <a:effectLst>
            <a:softEdge rad="112500"/>
          </a:effectLst>
        </p:spPr>
      </p:pic>
      <p:pic>
        <p:nvPicPr>
          <p:cNvPr id="8" name="Picture 7" descr="12.jpg"/>
          <p:cNvPicPr>
            <a:picLocks noChangeAspect="1"/>
          </p:cNvPicPr>
          <p:nvPr/>
        </p:nvPicPr>
        <p:blipFill>
          <a:blip r:embed="rId7"/>
          <a:stretch>
            <a:fillRect/>
          </a:stretch>
        </p:blipFill>
        <p:spPr>
          <a:xfrm>
            <a:off x="928662" y="0"/>
            <a:ext cx="2286016" cy="30003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imagesCAGPZ2KB.jpg"/>
          <p:cNvPicPr>
            <a:picLocks noChangeAspect="1"/>
          </p:cNvPicPr>
          <p:nvPr/>
        </p:nvPicPr>
        <p:blipFill>
          <a:blip r:embed="rId8"/>
          <a:stretch>
            <a:fillRect/>
          </a:stretch>
        </p:blipFill>
        <p:spPr>
          <a:xfrm>
            <a:off x="6572264" y="-35768"/>
            <a:ext cx="2571736" cy="3536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06.jpg"/>
          <p:cNvPicPr>
            <a:picLocks noChangeAspect="1"/>
          </p:cNvPicPr>
          <p:nvPr/>
        </p:nvPicPr>
        <p:blipFill>
          <a:blip r:embed="rId9"/>
          <a:stretch>
            <a:fillRect/>
          </a:stretch>
        </p:blipFill>
        <p:spPr>
          <a:xfrm>
            <a:off x="6572264" y="5000636"/>
            <a:ext cx="2571736" cy="185736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11" name="Picture 10" descr="05.jpg"/>
          <p:cNvPicPr>
            <a:picLocks noChangeAspect="1"/>
          </p:cNvPicPr>
          <p:nvPr/>
        </p:nvPicPr>
        <p:blipFill>
          <a:blip r:embed="rId10"/>
          <a:stretch>
            <a:fillRect/>
          </a:stretch>
        </p:blipFill>
        <p:spPr>
          <a:xfrm>
            <a:off x="1428728" y="5281625"/>
            <a:ext cx="2071702" cy="1576375"/>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273</TotalTime>
  <Words>195</Words>
  <Application>Microsoft Office PowerPoint</Application>
  <PresentationFormat>On-screen Show (4:3)</PresentationFormat>
  <Paragraphs>19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Slide 1</vt:lpstr>
      <vt:lpstr>مشروع محل حلويات</vt:lpstr>
      <vt:lpstr>مقدمة عن المشروع</vt:lpstr>
      <vt:lpstr>متطلبات المشروع</vt:lpstr>
      <vt:lpstr>تسويق منتجات المشروع</vt:lpstr>
      <vt:lpstr>       للطلب والاستفسار</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dc:creator>
  <cp:lastModifiedBy>ss</cp:lastModifiedBy>
  <cp:revision>25</cp:revision>
  <dcterms:created xsi:type="dcterms:W3CDTF">2015-12-08T14:17:13Z</dcterms:created>
  <dcterms:modified xsi:type="dcterms:W3CDTF">2015-12-08T19:04:53Z</dcterms:modified>
</cp:coreProperties>
</file>