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63" r:id="rId2"/>
    <p:sldId id="256" r:id="rId3"/>
    <p:sldId id="257" r:id="rId4"/>
    <p:sldId id="266" r:id="rId5"/>
    <p:sldId id="267" r:id="rId6"/>
    <p:sldId id="268" r:id="rId7"/>
    <p:sldId id="261" r:id="rId8"/>
    <p:sldId id="264" r:id="rId9"/>
    <p:sldId id="262" r:id="rId10"/>
  </p:sldIdLst>
  <p:sldSz cx="9144000" cy="6858000" type="screen4x3"/>
  <p:notesSz cx="6858000" cy="9144000"/>
  <p:defaultTextStyle>
    <a:defPPr>
      <a:defRPr lang="ar-OM"/>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مقطع افتراضي" id="{A889601F-6E41-43B5-B887-82EB746ACAFD}">
          <p14:sldIdLst>
            <p14:sldId id="263"/>
            <p14:sldId id="256"/>
            <p14:sldId id="257"/>
            <p14:sldId id="266"/>
            <p14:sldId id="267"/>
            <p14:sldId id="268"/>
            <p14:sldId id="261"/>
            <p14:sldId id="264"/>
            <p14:sldId id="262"/>
          </p14:sldIdLst>
        </p14:section>
        <p14:section name="مقطع بدون عنوان" id="{C63269B7-DDC8-41AC-B5DF-E329CF9464D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5" d="100"/>
          <a:sy n="75" d="100"/>
        </p:scale>
        <p:origin x="-123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9CC375FF-316B-4934-930C-9CA7952DF2E8}" type="datetimeFigureOut">
              <a:rPr lang="ar-OM" smtClean="0"/>
              <a:t>25/02/1437</a:t>
            </a:fld>
            <a:endParaRPr lang="ar-OM"/>
          </a:p>
        </p:txBody>
      </p:sp>
      <p:sp>
        <p:nvSpPr>
          <p:cNvPr id="5" name="Footer Placeholder 4"/>
          <p:cNvSpPr>
            <a:spLocks noGrp="1"/>
          </p:cNvSpPr>
          <p:nvPr>
            <p:ph type="ftr" sz="quarter" idx="11"/>
          </p:nvPr>
        </p:nvSpPr>
        <p:spPr/>
        <p:txBody>
          <a:bodyPr/>
          <a:lstStyle/>
          <a:p>
            <a:endParaRPr lang="ar-OM"/>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407A70C-2125-4331-8E40-DE4196CE5202}" type="slidenum">
              <a:rPr lang="ar-OM" smtClean="0"/>
              <a:t>‹#›</a:t>
            </a:fld>
            <a:endParaRPr lang="ar-OM"/>
          </a:p>
        </p:txBody>
      </p:sp>
    </p:spTree>
  </p:cSld>
  <p:clrMapOvr>
    <a:masterClrMapping/>
  </p:clrMapOvr>
  <mc:AlternateContent xmlns:mc="http://schemas.openxmlformats.org/markup-compatibility/2006" xmlns:p14="http://schemas.microsoft.com/office/powerpoint/2010/main">
    <mc:Choice Requires="p14">
      <p:transition spd="slow" p14:dur="3900" advClick="0" advTm="1000">
        <p14:glitter dir="r"/>
      </p:transition>
    </mc:Choice>
    <mc:Fallback xmlns="">
      <p:transition spd="slow" advClick="0" advTm="1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9CC375FF-316B-4934-930C-9CA7952DF2E8}" type="datetimeFigureOut">
              <a:rPr lang="ar-OM" smtClean="0"/>
              <a:t>25/02/1437</a:t>
            </a:fld>
            <a:endParaRPr lang="ar-OM"/>
          </a:p>
        </p:txBody>
      </p:sp>
      <p:sp>
        <p:nvSpPr>
          <p:cNvPr id="5" name="Footer Placeholder 4"/>
          <p:cNvSpPr>
            <a:spLocks noGrp="1"/>
          </p:cNvSpPr>
          <p:nvPr>
            <p:ph type="ftr" sz="quarter" idx="11"/>
          </p:nvPr>
        </p:nvSpPr>
        <p:spPr/>
        <p:txBody>
          <a:bodyPr/>
          <a:lstStyle/>
          <a:p>
            <a:endParaRPr lang="ar-OM"/>
          </a:p>
        </p:txBody>
      </p:sp>
      <p:sp>
        <p:nvSpPr>
          <p:cNvPr id="6" name="Slide Number Placeholder 5"/>
          <p:cNvSpPr>
            <a:spLocks noGrp="1"/>
          </p:cNvSpPr>
          <p:nvPr>
            <p:ph type="sldNum" sz="quarter" idx="12"/>
          </p:nvPr>
        </p:nvSpPr>
        <p:spPr/>
        <p:txBody>
          <a:bodyPr/>
          <a:lstStyle/>
          <a:p>
            <a:fld id="{E407A70C-2125-4331-8E40-DE4196CE5202}" type="slidenum">
              <a:rPr lang="ar-OM" smtClean="0"/>
              <a:t>‹#›</a:t>
            </a:fld>
            <a:endParaRPr lang="ar-OM"/>
          </a:p>
        </p:txBody>
      </p:sp>
    </p:spTree>
  </p:cSld>
  <p:clrMapOvr>
    <a:masterClrMapping/>
  </p:clrMapOvr>
  <mc:AlternateContent xmlns:mc="http://schemas.openxmlformats.org/markup-compatibility/2006" xmlns:p14="http://schemas.microsoft.com/office/powerpoint/2010/main">
    <mc:Choice Requires="p14">
      <p:transition spd="slow" p14:dur="3900" advClick="0" advTm="1000">
        <p14:glitter dir="r"/>
      </p:transition>
    </mc:Choice>
    <mc:Fallback xmlns="">
      <p:transition spd="slow" advClick="0"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9CC375FF-316B-4934-930C-9CA7952DF2E8}" type="datetimeFigureOut">
              <a:rPr lang="ar-OM" smtClean="0"/>
              <a:t>25/02/1437</a:t>
            </a:fld>
            <a:endParaRPr lang="ar-OM"/>
          </a:p>
        </p:txBody>
      </p:sp>
      <p:sp>
        <p:nvSpPr>
          <p:cNvPr id="5" name="Footer Placeholder 4"/>
          <p:cNvSpPr>
            <a:spLocks noGrp="1"/>
          </p:cNvSpPr>
          <p:nvPr>
            <p:ph type="ftr" sz="quarter" idx="11"/>
          </p:nvPr>
        </p:nvSpPr>
        <p:spPr/>
        <p:txBody>
          <a:bodyPr/>
          <a:lstStyle/>
          <a:p>
            <a:endParaRPr lang="ar-OM"/>
          </a:p>
        </p:txBody>
      </p:sp>
      <p:sp>
        <p:nvSpPr>
          <p:cNvPr id="6" name="Slide Number Placeholder 5"/>
          <p:cNvSpPr>
            <a:spLocks noGrp="1"/>
          </p:cNvSpPr>
          <p:nvPr>
            <p:ph type="sldNum" sz="quarter" idx="12"/>
          </p:nvPr>
        </p:nvSpPr>
        <p:spPr/>
        <p:txBody>
          <a:bodyPr/>
          <a:lstStyle/>
          <a:p>
            <a:fld id="{E407A70C-2125-4331-8E40-DE4196CE5202}" type="slidenum">
              <a:rPr lang="ar-OM" smtClean="0"/>
              <a:t>‹#›</a:t>
            </a:fld>
            <a:endParaRPr lang="ar-OM"/>
          </a:p>
        </p:txBody>
      </p:sp>
    </p:spTree>
  </p:cSld>
  <p:clrMapOvr>
    <a:masterClrMapping/>
  </p:clrMapOvr>
  <mc:AlternateContent xmlns:mc="http://schemas.openxmlformats.org/markup-compatibility/2006" xmlns:p14="http://schemas.microsoft.com/office/powerpoint/2010/main">
    <mc:Choice Requires="p14">
      <p:transition spd="slow" p14:dur="3900" advClick="0" advTm="1000">
        <p14:glitter dir="r"/>
      </p:transition>
    </mc:Choice>
    <mc:Fallback xmlns="">
      <p:transition spd="slow" advClick="0"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9CC375FF-316B-4934-930C-9CA7952DF2E8}" type="datetimeFigureOut">
              <a:rPr lang="ar-OM" smtClean="0"/>
              <a:t>25/02/1437</a:t>
            </a:fld>
            <a:endParaRPr lang="ar-OM"/>
          </a:p>
        </p:txBody>
      </p:sp>
      <p:sp>
        <p:nvSpPr>
          <p:cNvPr id="5" name="Footer Placeholder 4"/>
          <p:cNvSpPr>
            <a:spLocks noGrp="1"/>
          </p:cNvSpPr>
          <p:nvPr>
            <p:ph type="ftr" sz="quarter" idx="11"/>
          </p:nvPr>
        </p:nvSpPr>
        <p:spPr/>
        <p:txBody>
          <a:bodyPr/>
          <a:lstStyle/>
          <a:p>
            <a:endParaRPr lang="ar-OM"/>
          </a:p>
        </p:txBody>
      </p:sp>
      <p:sp>
        <p:nvSpPr>
          <p:cNvPr id="6" name="Slide Number Placeholder 5"/>
          <p:cNvSpPr>
            <a:spLocks noGrp="1"/>
          </p:cNvSpPr>
          <p:nvPr>
            <p:ph type="sldNum" sz="quarter" idx="12"/>
          </p:nvPr>
        </p:nvSpPr>
        <p:spPr/>
        <p:txBody>
          <a:bodyPr/>
          <a:lstStyle/>
          <a:p>
            <a:fld id="{E407A70C-2125-4331-8E40-DE4196CE5202}" type="slidenum">
              <a:rPr lang="ar-OM" smtClean="0"/>
              <a:t>‹#›</a:t>
            </a:fld>
            <a:endParaRPr lang="ar-OM"/>
          </a:p>
        </p:txBody>
      </p:sp>
    </p:spTree>
  </p:cSld>
  <p:clrMapOvr>
    <a:masterClrMapping/>
  </p:clrMapOvr>
  <mc:AlternateContent xmlns:mc="http://schemas.openxmlformats.org/markup-compatibility/2006" xmlns:p14="http://schemas.microsoft.com/office/powerpoint/2010/main">
    <mc:Choice Requires="p14">
      <p:transition spd="slow" p14:dur="3900" advClick="0" advTm="1000">
        <p14:glitter dir="r"/>
      </p:transition>
    </mc:Choice>
    <mc:Fallback xmlns="">
      <p:transition spd="slow" advClick="0" advTm="1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9CC375FF-316B-4934-930C-9CA7952DF2E8}" type="datetimeFigureOut">
              <a:rPr lang="ar-OM" smtClean="0"/>
              <a:t>25/02/1437</a:t>
            </a:fld>
            <a:endParaRPr lang="ar-OM"/>
          </a:p>
        </p:txBody>
      </p:sp>
      <p:sp>
        <p:nvSpPr>
          <p:cNvPr id="8" name="Slide Number Placeholder 7"/>
          <p:cNvSpPr>
            <a:spLocks noGrp="1"/>
          </p:cNvSpPr>
          <p:nvPr>
            <p:ph type="sldNum" sz="quarter" idx="11"/>
          </p:nvPr>
        </p:nvSpPr>
        <p:spPr/>
        <p:txBody>
          <a:bodyPr/>
          <a:lstStyle/>
          <a:p>
            <a:fld id="{E407A70C-2125-4331-8E40-DE4196CE5202}" type="slidenum">
              <a:rPr lang="ar-OM" smtClean="0"/>
              <a:t>‹#›</a:t>
            </a:fld>
            <a:endParaRPr lang="ar-OM"/>
          </a:p>
        </p:txBody>
      </p:sp>
      <p:sp>
        <p:nvSpPr>
          <p:cNvPr id="9" name="Footer Placeholder 8"/>
          <p:cNvSpPr>
            <a:spLocks noGrp="1"/>
          </p:cNvSpPr>
          <p:nvPr>
            <p:ph type="ftr" sz="quarter" idx="12"/>
          </p:nvPr>
        </p:nvSpPr>
        <p:spPr/>
        <p:txBody>
          <a:bodyPr/>
          <a:lstStyle/>
          <a:p>
            <a:endParaRPr lang="ar-OM"/>
          </a:p>
        </p:txBody>
      </p:sp>
    </p:spTree>
  </p:cSld>
  <p:clrMapOvr>
    <a:masterClrMapping/>
  </p:clrMapOvr>
  <mc:AlternateContent xmlns:mc="http://schemas.openxmlformats.org/markup-compatibility/2006" xmlns:p14="http://schemas.microsoft.com/office/powerpoint/2010/main">
    <mc:Choice Requires="p14">
      <p:transition spd="slow" p14:dur="3900" advClick="0" advTm="1000">
        <p14:glitter dir="r"/>
      </p:transition>
    </mc:Choice>
    <mc:Fallback xmlns="">
      <p:transition spd="slow" advClick="0" advTm="1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9CC375FF-316B-4934-930C-9CA7952DF2E8}" type="datetimeFigureOut">
              <a:rPr lang="ar-OM" smtClean="0"/>
              <a:t>25/02/1437</a:t>
            </a:fld>
            <a:endParaRPr lang="ar-OM"/>
          </a:p>
        </p:txBody>
      </p:sp>
      <p:sp>
        <p:nvSpPr>
          <p:cNvPr id="6" name="Footer Placeholder 5"/>
          <p:cNvSpPr>
            <a:spLocks noGrp="1"/>
          </p:cNvSpPr>
          <p:nvPr>
            <p:ph type="ftr" sz="quarter" idx="11"/>
          </p:nvPr>
        </p:nvSpPr>
        <p:spPr/>
        <p:txBody>
          <a:bodyPr/>
          <a:lstStyle/>
          <a:p>
            <a:endParaRPr lang="ar-OM"/>
          </a:p>
        </p:txBody>
      </p:sp>
      <p:sp>
        <p:nvSpPr>
          <p:cNvPr id="7" name="Slide Number Placeholder 6"/>
          <p:cNvSpPr>
            <a:spLocks noGrp="1"/>
          </p:cNvSpPr>
          <p:nvPr>
            <p:ph type="sldNum" sz="quarter" idx="12"/>
          </p:nvPr>
        </p:nvSpPr>
        <p:spPr/>
        <p:txBody>
          <a:bodyPr/>
          <a:lstStyle/>
          <a:p>
            <a:fld id="{E407A70C-2125-4331-8E40-DE4196CE5202}" type="slidenum">
              <a:rPr lang="ar-OM" smtClean="0"/>
              <a:t>‹#›</a:t>
            </a:fld>
            <a:endParaRPr lang="ar-OM"/>
          </a:p>
        </p:txBody>
      </p:sp>
    </p:spTree>
  </p:cSld>
  <p:clrMapOvr>
    <a:masterClrMapping/>
  </p:clrMapOvr>
  <mc:AlternateContent xmlns:mc="http://schemas.openxmlformats.org/markup-compatibility/2006" xmlns:p14="http://schemas.microsoft.com/office/powerpoint/2010/main">
    <mc:Choice Requires="p14">
      <p:transition spd="slow" p14:dur="3900" advClick="0" advTm="1000">
        <p14:glitter dir="r"/>
      </p:transition>
    </mc:Choice>
    <mc:Fallback xmlns="">
      <p:transition spd="slow" advClick="0" advTm="1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ar-SA" smtClean="0"/>
              <a:t>انقر لتحرير أنماط النص الرئيسي</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9CC375FF-316B-4934-930C-9CA7952DF2E8}" type="datetimeFigureOut">
              <a:rPr lang="ar-OM" smtClean="0"/>
              <a:t>25/02/1437</a:t>
            </a:fld>
            <a:endParaRPr lang="ar-OM"/>
          </a:p>
        </p:txBody>
      </p:sp>
      <p:sp>
        <p:nvSpPr>
          <p:cNvPr id="8" name="Footer Placeholder 7"/>
          <p:cNvSpPr>
            <a:spLocks noGrp="1"/>
          </p:cNvSpPr>
          <p:nvPr>
            <p:ph type="ftr" sz="quarter" idx="11"/>
          </p:nvPr>
        </p:nvSpPr>
        <p:spPr/>
        <p:txBody>
          <a:bodyPr/>
          <a:lstStyle/>
          <a:p>
            <a:endParaRPr lang="ar-OM"/>
          </a:p>
        </p:txBody>
      </p:sp>
      <p:sp>
        <p:nvSpPr>
          <p:cNvPr id="9" name="Slide Number Placeholder 8"/>
          <p:cNvSpPr>
            <a:spLocks noGrp="1"/>
          </p:cNvSpPr>
          <p:nvPr>
            <p:ph type="sldNum" sz="quarter" idx="12"/>
          </p:nvPr>
        </p:nvSpPr>
        <p:spPr/>
        <p:txBody>
          <a:bodyPr/>
          <a:lstStyle/>
          <a:p>
            <a:fld id="{E407A70C-2125-4331-8E40-DE4196CE5202}" type="slidenum">
              <a:rPr lang="ar-OM" smtClean="0"/>
              <a:t>‹#›</a:t>
            </a:fld>
            <a:endParaRPr lang="ar-OM"/>
          </a:p>
        </p:txBody>
      </p:sp>
    </p:spTree>
  </p:cSld>
  <p:clrMapOvr>
    <a:masterClrMapping/>
  </p:clrMapOvr>
  <mc:AlternateContent xmlns:mc="http://schemas.openxmlformats.org/markup-compatibility/2006" xmlns:p14="http://schemas.microsoft.com/office/powerpoint/2010/main">
    <mc:Choice Requires="p14">
      <p:transition spd="slow" p14:dur="3900" advClick="0" advTm="1000">
        <p14:glitter dir="r"/>
      </p:transition>
    </mc:Choice>
    <mc:Fallback xmlns="">
      <p:transition spd="slow" advClick="0" advTm="1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9CC375FF-316B-4934-930C-9CA7952DF2E8}" type="datetimeFigureOut">
              <a:rPr lang="ar-OM" smtClean="0"/>
              <a:t>25/02/1437</a:t>
            </a:fld>
            <a:endParaRPr lang="ar-OM"/>
          </a:p>
        </p:txBody>
      </p:sp>
      <p:sp>
        <p:nvSpPr>
          <p:cNvPr id="4" name="Footer Placeholder 3"/>
          <p:cNvSpPr>
            <a:spLocks noGrp="1"/>
          </p:cNvSpPr>
          <p:nvPr>
            <p:ph type="ftr" sz="quarter" idx="11"/>
          </p:nvPr>
        </p:nvSpPr>
        <p:spPr/>
        <p:txBody>
          <a:bodyPr/>
          <a:lstStyle/>
          <a:p>
            <a:endParaRPr lang="ar-OM"/>
          </a:p>
        </p:txBody>
      </p:sp>
      <p:sp>
        <p:nvSpPr>
          <p:cNvPr id="5" name="Slide Number Placeholder 4"/>
          <p:cNvSpPr>
            <a:spLocks noGrp="1"/>
          </p:cNvSpPr>
          <p:nvPr>
            <p:ph type="sldNum" sz="quarter" idx="12"/>
          </p:nvPr>
        </p:nvSpPr>
        <p:spPr/>
        <p:txBody>
          <a:bodyPr/>
          <a:lstStyle/>
          <a:p>
            <a:fld id="{E407A70C-2125-4331-8E40-DE4196CE5202}" type="slidenum">
              <a:rPr lang="ar-OM" smtClean="0"/>
              <a:t>‹#›</a:t>
            </a:fld>
            <a:endParaRPr lang="ar-OM"/>
          </a:p>
        </p:txBody>
      </p:sp>
    </p:spTree>
  </p:cSld>
  <p:clrMapOvr>
    <a:masterClrMapping/>
  </p:clrMapOvr>
  <mc:AlternateContent xmlns:mc="http://schemas.openxmlformats.org/markup-compatibility/2006" xmlns:p14="http://schemas.microsoft.com/office/powerpoint/2010/main">
    <mc:Choice Requires="p14">
      <p:transition spd="slow" p14:dur="3900" advClick="0" advTm="1000">
        <p14:glitter dir="r"/>
      </p:transition>
    </mc:Choice>
    <mc:Fallback xmlns="">
      <p:transition spd="slow" advClick="0" advTm="1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C375FF-316B-4934-930C-9CA7952DF2E8}" type="datetimeFigureOut">
              <a:rPr lang="ar-OM" smtClean="0"/>
              <a:t>25/02/1437</a:t>
            </a:fld>
            <a:endParaRPr lang="ar-OM"/>
          </a:p>
        </p:txBody>
      </p:sp>
      <p:sp>
        <p:nvSpPr>
          <p:cNvPr id="3" name="Footer Placeholder 2"/>
          <p:cNvSpPr>
            <a:spLocks noGrp="1"/>
          </p:cNvSpPr>
          <p:nvPr>
            <p:ph type="ftr" sz="quarter" idx="11"/>
          </p:nvPr>
        </p:nvSpPr>
        <p:spPr/>
        <p:txBody>
          <a:bodyPr/>
          <a:lstStyle/>
          <a:p>
            <a:endParaRPr lang="ar-OM"/>
          </a:p>
        </p:txBody>
      </p:sp>
      <p:sp>
        <p:nvSpPr>
          <p:cNvPr id="4" name="Slide Number Placeholder 3"/>
          <p:cNvSpPr>
            <a:spLocks noGrp="1"/>
          </p:cNvSpPr>
          <p:nvPr>
            <p:ph type="sldNum" sz="quarter" idx="12"/>
          </p:nvPr>
        </p:nvSpPr>
        <p:spPr/>
        <p:txBody>
          <a:bodyPr/>
          <a:lstStyle/>
          <a:p>
            <a:fld id="{E407A70C-2125-4331-8E40-DE4196CE5202}" type="slidenum">
              <a:rPr lang="ar-OM" smtClean="0"/>
              <a:t>‹#›</a:t>
            </a:fld>
            <a:endParaRPr lang="ar-OM"/>
          </a:p>
        </p:txBody>
      </p:sp>
    </p:spTree>
  </p:cSld>
  <p:clrMapOvr>
    <a:masterClrMapping/>
  </p:clrMapOvr>
  <mc:AlternateContent xmlns:mc="http://schemas.openxmlformats.org/markup-compatibility/2006" xmlns:p14="http://schemas.microsoft.com/office/powerpoint/2010/main">
    <mc:Choice Requires="p14">
      <p:transition spd="slow" p14:dur="3900" advClick="0" advTm="1000">
        <p14:glitter dir="r"/>
      </p:transition>
    </mc:Choice>
    <mc:Fallback xmlns="">
      <p:transition spd="slow" advClick="0" advTm="1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9CC375FF-316B-4934-930C-9CA7952DF2E8}" type="datetimeFigureOut">
              <a:rPr lang="ar-OM" smtClean="0"/>
              <a:t>25/02/1437</a:t>
            </a:fld>
            <a:endParaRPr lang="ar-OM"/>
          </a:p>
        </p:txBody>
      </p:sp>
      <p:sp>
        <p:nvSpPr>
          <p:cNvPr id="6" name="Footer Placeholder 5"/>
          <p:cNvSpPr>
            <a:spLocks noGrp="1"/>
          </p:cNvSpPr>
          <p:nvPr>
            <p:ph type="ftr" sz="quarter" idx="11"/>
          </p:nvPr>
        </p:nvSpPr>
        <p:spPr/>
        <p:txBody>
          <a:bodyPr/>
          <a:lstStyle/>
          <a:p>
            <a:endParaRPr lang="ar-OM"/>
          </a:p>
        </p:txBody>
      </p:sp>
      <p:sp>
        <p:nvSpPr>
          <p:cNvPr id="7" name="Slide Number Placeholder 6"/>
          <p:cNvSpPr>
            <a:spLocks noGrp="1"/>
          </p:cNvSpPr>
          <p:nvPr>
            <p:ph type="sldNum" sz="quarter" idx="12"/>
          </p:nvPr>
        </p:nvSpPr>
        <p:spPr/>
        <p:txBody>
          <a:bodyPr/>
          <a:lstStyle/>
          <a:p>
            <a:fld id="{E407A70C-2125-4331-8E40-DE4196CE5202}" type="slidenum">
              <a:rPr lang="ar-OM" smtClean="0"/>
              <a:t>‹#›</a:t>
            </a:fld>
            <a:endParaRPr lang="ar-OM"/>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Tree>
  </p:cSld>
  <p:clrMapOvr>
    <a:masterClrMapping/>
  </p:clrMapOvr>
  <mc:AlternateContent xmlns:mc="http://schemas.openxmlformats.org/markup-compatibility/2006" xmlns:p14="http://schemas.microsoft.com/office/powerpoint/2010/main">
    <mc:Choice Requires="p14">
      <p:transition spd="slow" p14:dur="3900" advClick="0" advTm="1000">
        <p14:glitter dir="r"/>
      </p:transition>
    </mc:Choice>
    <mc:Fallback xmlns="">
      <p:transition spd="slow" advClick="0"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9CC375FF-316B-4934-930C-9CA7952DF2E8}" type="datetimeFigureOut">
              <a:rPr lang="ar-OM" smtClean="0"/>
              <a:t>25/02/1437</a:t>
            </a:fld>
            <a:endParaRPr lang="ar-OM"/>
          </a:p>
        </p:txBody>
      </p:sp>
      <p:sp>
        <p:nvSpPr>
          <p:cNvPr id="6" name="Footer Placeholder 5"/>
          <p:cNvSpPr>
            <a:spLocks noGrp="1"/>
          </p:cNvSpPr>
          <p:nvPr>
            <p:ph type="ftr" sz="quarter" idx="11"/>
          </p:nvPr>
        </p:nvSpPr>
        <p:spPr/>
        <p:txBody>
          <a:bodyPr/>
          <a:lstStyle/>
          <a:p>
            <a:endParaRPr lang="ar-OM"/>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407A70C-2125-4331-8E40-DE4196CE5202}" type="slidenum">
              <a:rPr lang="ar-OM" smtClean="0"/>
              <a:t>‹#›</a:t>
            </a:fld>
            <a:endParaRPr lang="ar-OM"/>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ar-SA" smtClean="0"/>
              <a:t>انقر لتحرير نمط العنوان الرئيسي</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3900" advClick="0" advTm="1000">
        <p14:glitter dir="r"/>
      </p:transition>
    </mc:Choice>
    <mc:Fallback xmlns="">
      <p:transition spd="slow" advClick="0" advTm="1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9CC375FF-316B-4934-930C-9CA7952DF2E8}" type="datetimeFigureOut">
              <a:rPr lang="ar-OM" smtClean="0"/>
              <a:t>25/02/1437</a:t>
            </a:fld>
            <a:endParaRPr lang="ar-OM"/>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ar-OM"/>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E407A70C-2125-4331-8E40-DE4196CE5202}" type="slidenum">
              <a:rPr lang="ar-OM" smtClean="0"/>
              <a:t>‹#›</a:t>
            </a:fld>
            <a:endParaRPr lang="ar-OM"/>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3900" advClick="0" advTm="1000">
        <p14:glitter dir="r"/>
      </p:transition>
    </mc:Choice>
    <mc:Fallback xmlns="">
      <p:transition spd="slow" advClick="0" advTm="1000">
        <p:fade/>
      </p:transition>
    </mc:Fallback>
  </mc:AlternateContent>
  <p:txStyles>
    <p:titleStyle>
      <a:lvl1pPr algn="l" defTabSz="914400" rtl="1"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media4.wav"/><Relationship Id="rId3" Type="http://schemas.microsoft.com/office/2007/relationships/media" Target="../media/media2.wav"/><Relationship Id="rId7" Type="http://schemas.microsoft.com/office/2007/relationships/media" Target="../media/media4.wav"/><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audio" Target="../media/media3.wav"/><Relationship Id="rId11" Type="http://schemas.openxmlformats.org/officeDocument/2006/relationships/image" Target="../media/image3.png"/><Relationship Id="rId5" Type="http://schemas.microsoft.com/office/2007/relationships/media" Target="../media/media3.wav"/><Relationship Id="rId10" Type="http://schemas.openxmlformats.org/officeDocument/2006/relationships/image" Target="../media/image2.jpg"/><Relationship Id="rId4" Type="http://schemas.openxmlformats.org/officeDocument/2006/relationships/audio" Target="../media/media2.wav"/><Relationship Id="rId9"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microsoft.com/office/2007/relationships/media" Target="../media/media5.wav"/><Relationship Id="rId1" Type="http://schemas.openxmlformats.org/officeDocument/2006/relationships/audio" Target="NULL" TargetMode="External"/><Relationship Id="rId6" Type="http://schemas.openxmlformats.org/officeDocument/2006/relationships/image" Target="../media/image5.gif"/><Relationship Id="rId5" Type="http://schemas.openxmlformats.org/officeDocument/2006/relationships/slide" Target="slide3.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audio" Target="NULL" TargetMode="External"/><Relationship Id="rId7" Type="http://schemas.openxmlformats.org/officeDocument/2006/relationships/slideLayout" Target="../slideLayouts/slideLayout2.xml"/><Relationship Id="rId12" Type="http://schemas.openxmlformats.org/officeDocument/2006/relationships/image" Target="../media/image8.png"/><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audio" Target="../media/media8.wav"/><Relationship Id="rId11" Type="http://schemas.openxmlformats.org/officeDocument/2006/relationships/image" Target="../media/image3.png"/><Relationship Id="rId5" Type="http://schemas.microsoft.com/office/2007/relationships/media" Target="../media/media8.wav"/><Relationship Id="rId10" Type="http://schemas.openxmlformats.org/officeDocument/2006/relationships/image" Target="../media/image7.jpg"/><Relationship Id="rId4" Type="http://schemas.microsoft.com/office/2007/relationships/media" Target="../media/media7.wav"/><Relationship Id="rId9" Type="http://schemas.openxmlformats.org/officeDocument/2006/relationships/image" Target="../media/image5.gif"/></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1.png"/><Relationship Id="rId3" Type="http://schemas.microsoft.com/office/2007/relationships/media" Target="../media/media10.wav"/><Relationship Id="rId7" Type="http://schemas.openxmlformats.org/officeDocument/2006/relationships/slideLayout" Target="../slideLayouts/slideLayout2.xml"/><Relationship Id="rId12" Type="http://schemas.openxmlformats.org/officeDocument/2006/relationships/image" Target="../media/image3.png"/><Relationship Id="rId2" Type="http://schemas.openxmlformats.org/officeDocument/2006/relationships/audio" Target="../media/media9.wav"/><Relationship Id="rId1" Type="http://schemas.microsoft.com/office/2007/relationships/media" Target="../media/media9.wav"/><Relationship Id="rId6" Type="http://schemas.microsoft.com/office/2007/relationships/media" Target="../media/media5.wav"/><Relationship Id="rId11" Type="http://schemas.openxmlformats.org/officeDocument/2006/relationships/image" Target="../media/image10.jpg"/><Relationship Id="rId5" Type="http://schemas.openxmlformats.org/officeDocument/2006/relationships/audio" Target="NULL" TargetMode="External"/><Relationship Id="rId10" Type="http://schemas.openxmlformats.org/officeDocument/2006/relationships/image" Target="../media/image5.gif"/><Relationship Id="rId4" Type="http://schemas.openxmlformats.org/officeDocument/2006/relationships/audio" Target="../media/media10.wav"/><Relationship Id="rId9" Type="http://schemas.openxmlformats.org/officeDocument/2006/relationships/image" Target="../media/image4.jpeg"/><Relationship Id="rId1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10.jpg"/><Relationship Id="rId3" Type="http://schemas.microsoft.com/office/2007/relationships/media" Target="../media/media12.wav"/><Relationship Id="rId7" Type="http://schemas.openxmlformats.org/officeDocument/2006/relationships/image" Target="../media/image13.jpeg"/><Relationship Id="rId12" Type="http://schemas.openxmlformats.org/officeDocument/2006/relationships/image" Target="../media/image16.jpeg"/><Relationship Id="rId2" Type="http://schemas.openxmlformats.org/officeDocument/2006/relationships/audio" Target="../media/media11.wav"/><Relationship Id="rId1" Type="http://schemas.microsoft.com/office/2007/relationships/media" Target="../media/media11.wav"/><Relationship Id="rId6" Type="http://schemas.openxmlformats.org/officeDocument/2006/relationships/image" Target="../media/image12.jpg"/><Relationship Id="rId11" Type="http://schemas.openxmlformats.org/officeDocument/2006/relationships/image" Target="../media/image8.png"/><Relationship Id="rId5" Type="http://schemas.openxmlformats.org/officeDocument/2006/relationships/slideLayout" Target="../slideLayouts/slideLayout2.xml"/><Relationship Id="rId10" Type="http://schemas.openxmlformats.org/officeDocument/2006/relationships/image" Target="../media/image15.jpeg"/><Relationship Id="rId4" Type="http://schemas.openxmlformats.org/officeDocument/2006/relationships/audio" Target="../media/media12.wav"/><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audio" Target="../media/media16.wav"/><Relationship Id="rId13" Type="http://schemas.openxmlformats.org/officeDocument/2006/relationships/image" Target="../media/image13.jpeg"/><Relationship Id="rId3" Type="http://schemas.microsoft.com/office/2007/relationships/media" Target="../media/media14.wav"/><Relationship Id="rId7" Type="http://schemas.microsoft.com/office/2007/relationships/media" Target="../media/media16.wav"/><Relationship Id="rId12" Type="http://schemas.openxmlformats.org/officeDocument/2006/relationships/image" Target="../media/image17.jpeg"/><Relationship Id="rId17" Type="http://schemas.openxmlformats.org/officeDocument/2006/relationships/image" Target="../media/image19.jpeg"/><Relationship Id="rId2" Type="http://schemas.openxmlformats.org/officeDocument/2006/relationships/audio" Target="../media/media13.wav"/><Relationship Id="rId16" Type="http://schemas.openxmlformats.org/officeDocument/2006/relationships/image" Target="../media/image2.jpg"/><Relationship Id="rId1" Type="http://schemas.microsoft.com/office/2007/relationships/media" Target="../media/media13.wav"/><Relationship Id="rId6" Type="http://schemas.openxmlformats.org/officeDocument/2006/relationships/audio" Target="../media/media15.wav"/><Relationship Id="rId11" Type="http://schemas.openxmlformats.org/officeDocument/2006/relationships/slideLayout" Target="../slideLayouts/slideLayout2.xml"/><Relationship Id="rId5" Type="http://schemas.microsoft.com/office/2007/relationships/media" Target="../media/media15.wav"/><Relationship Id="rId15" Type="http://schemas.openxmlformats.org/officeDocument/2006/relationships/image" Target="../media/image18.jpeg"/><Relationship Id="rId10" Type="http://schemas.openxmlformats.org/officeDocument/2006/relationships/audio" Target="../media/media17.wav"/><Relationship Id="rId4" Type="http://schemas.openxmlformats.org/officeDocument/2006/relationships/audio" Target="../media/media14.wav"/><Relationship Id="rId9" Type="http://schemas.microsoft.com/office/2007/relationships/media" Target="../media/media17.wav"/><Relationship Id="rId1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20.jpg"/><Relationship Id="rId3" Type="http://schemas.microsoft.com/office/2007/relationships/media" Target="../media/media19.wav"/><Relationship Id="rId7" Type="http://schemas.openxmlformats.org/officeDocument/2006/relationships/slideLayout" Target="../slideLayouts/slideLayout2.xml"/><Relationship Id="rId2" Type="http://schemas.microsoft.com/office/2007/relationships/media" Target="../media/media18.wav"/><Relationship Id="rId1" Type="http://schemas.openxmlformats.org/officeDocument/2006/relationships/audio" Target="NULL" TargetMode="External"/><Relationship Id="rId6" Type="http://schemas.openxmlformats.org/officeDocument/2006/relationships/audio" Target="../media/media20.wav"/><Relationship Id="rId11" Type="http://schemas.openxmlformats.org/officeDocument/2006/relationships/image" Target="../media/image16.jpeg"/><Relationship Id="rId5" Type="http://schemas.microsoft.com/office/2007/relationships/media" Target="../media/media20.wav"/><Relationship Id="rId10" Type="http://schemas.openxmlformats.org/officeDocument/2006/relationships/image" Target="../media/image22.png"/><Relationship Id="rId4" Type="http://schemas.openxmlformats.org/officeDocument/2006/relationships/audio" Target="../media/media19.wav"/><Relationship Id="rId9" Type="http://schemas.openxmlformats.org/officeDocument/2006/relationships/image" Target="../media/image21.jpg"/></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Layout" Target="../slideLayouts/slideLayout2.xml"/><Relationship Id="rId7" Type="http://schemas.openxmlformats.org/officeDocument/2006/relationships/image" Target="../media/image25.jpg"/><Relationship Id="rId2" Type="http://schemas.openxmlformats.org/officeDocument/2006/relationships/audio" Target="../media/media21.wav"/><Relationship Id="rId1" Type="http://schemas.microsoft.com/office/2007/relationships/media" Target="../media/media21.wav"/><Relationship Id="rId6" Type="http://schemas.openxmlformats.org/officeDocument/2006/relationships/image" Target="../media/image3.png"/><Relationship Id="rId5" Type="http://schemas.openxmlformats.org/officeDocument/2006/relationships/image" Target="../media/image24.jpg"/><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8" Type="http://schemas.openxmlformats.org/officeDocument/2006/relationships/slide" Target="slide3.xml"/><Relationship Id="rId3" Type="http://schemas.microsoft.com/office/2007/relationships/media" Target="../media/media10.wav"/><Relationship Id="rId7" Type="http://schemas.openxmlformats.org/officeDocument/2006/relationships/image" Target="../media/image28.png"/><Relationship Id="rId12" Type="http://schemas.microsoft.com/office/2007/relationships/hdphoto" Target="../media/hdphoto1.wdp"/><Relationship Id="rId2" Type="http://schemas.openxmlformats.org/officeDocument/2006/relationships/audio" Target="../media/media22.wav"/><Relationship Id="rId1" Type="http://schemas.microsoft.com/office/2007/relationships/media" Target="../media/media22.wav"/><Relationship Id="rId6" Type="http://schemas.openxmlformats.org/officeDocument/2006/relationships/image" Target="../media/image27.jpg"/><Relationship Id="rId11" Type="http://schemas.openxmlformats.org/officeDocument/2006/relationships/image" Target="../media/image11.png"/><Relationship Id="rId5" Type="http://schemas.openxmlformats.org/officeDocument/2006/relationships/slideLayout" Target="../slideLayouts/slideLayout2.xml"/><Relationship Id="rId10" Type="http://schemas.openxmlformats.org/officeDocument/2006/relationships/image" Target="../media/image3.png"/><Relationship Id="rId4" Type="http://schemas.openxmlformats.org/officeDocument/2006/relationships/audio" Target="../media/media10.wav"/><Relationship Id="rId9"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9355474"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مربع نص 4"/>
          <p:cNvSpPr txBox="1"/>
          <p:nvPr/>
        </p:nvSpPr>
        <p:spPr>
          <a:xfrm>
            <a:off x="2697517" y="3077344"/>
            <a:ext cx="3960440" cy="923330"/>
          </a:xfrm>
          <a:prstGeom prst="rect">
            <a:avLst/>
          </a:prstGeom>
          <a:noFill/>
        </p:spPr>
        <p:txBody>
          <a:bodyPr wrap="square" rtlCol="1">
            <a:spAutoFit/>
          </a:bodyPr>
          <a:lstStyle/>
          <a:p>
            <a:r>
              <a:rPr lang="ar-OM" dirty="0" smtClean="0"/>
              <a:t>دَخَلَ المعلمُ غُرفَةَ الّصفِّ وبعدَ أنْ حيَّا طلابَه بادَرَهُ أحمدُ قائلاً :</a:t>
            </a:r>
          </a:p>
          <a:p>
            <a:endParaRPr lang="ar-OM" dirty="0"/>
          </a:p>
        </p:txBody>
      </p:sp>
      <p:sp>
        <p:nvSpPr>
          <p:cNvPr id="6" name="وسيلة شرح بيضاوية 5"/>
          <p:cNvSpPr/>
          <p:nvPr/>
        </p:nvSpPr>
        <p:spPr>
          <a:xfrm>
            <a:off x="3089300" y="4354723"/>
            <a:ext cx="3744416" cy="576064"/>
          </a:xfrm>
          <a:prstGeom prst="wedgeEllipseCallout">
            <a:avLst>
              <a:gd name="adj1" fmla="val 67401"/>
              <a:gd name="adj2" fmla="val -62218"/>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1" anchor="ctr"/>
          <a:lstStyle/>
          <a:p>
            <a:pPr algn="ctr"/>
            <a:r>
              <a:rPr lang="ar-OM" dirty="0"/>
              <a:t>ما </a:t>
            </a:r>
            <a:r>
              <a:rPr lang="ar-OM" dirty="0" smtClean="0"/>
              <a:t>درسُنا اليومَ </a:t>
            </a:r>
            <a:r>
              <a:rPr lang="ar-OM" dirty="0"/>
              <a:t>يا </a:t>
            </a:r>
            <a:r>
              <a:rPr lang="ar-OM" dirty="0" smtClean="0"/>
              <a:t>أُستاذ</a:t>
            </a:r>
            <a:endParaRPr lang="ar-OM" dirty="0"/>
          </a:p>
        </p:txBody>
      </p:sp>
      <p:sp>
        <p:nvSpPr>
          <p:cNvPr id="7" name="وسيلة شرح بيضاوية 6"/>
          <p:cNvSpPr/>
          <p:nvPr/>
        </p:nvSpPr>
        <p:spPr>
          <a:xfrm>
            <a:off x="3979968" y="-61154"/>
            <a:ext cx="5375505" cy="1265861"/>
          </a:xfrm>
          <a:prstGeom prst="wedgeEllipseCallout">
            <a:avLst>
              <a:gd name="adj1" fmla="val -62684"/>
              <a:gd name="adj2" fmla="val 56042"/>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1" anchor="ctr"/>
          <a:lstStyle/>
          <a:p>
            <a:pPr algn="ctr"/>
            <a:r>
              <a:rPr lang="ar-OM" sz="1600" b="1" dirty="0" smtClean="0">
                <a:cs typeface="Akhbar MT" pitchFamily="2" charset="-78"/>
              </a:rPr>
              <a:t>أراكُمْ متشوقينَ للدرسِ الجديدِ حَسَنًا عليكُم تقسيمُ أنفسكُم إلى فريقيْنِ سيتحدَّثُ أحدُ الفريقيْنِ عن مدينةٍ عُمانيةٍ أمَّا الفريقُ الآخر فعليهِ أن يتعرَّف هذهِ المدينة من خلالٍ المعلوماتٍ التي يقٍّدمُها الفريقُ الأول  فهلْ أنتُم مُستعدُّونَ ؟</a:t>
            </a:r>
            <a:endParaRPr lang="ar-OM" sz="1600" b="1" dirty="0">
              <a:cs typeface="Akhbar MT" pitchFamily="2" charset="-78"/>
            </a:endParaRPr>
          </a:p>
        </p:txBody>
      </p:sp>
      <p:pic>
        <p:nvPicPr>
          <p:cNvPr id="10"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duotone>
              <a:prstClr val="black"/>
              <a:schemeClr val="accent5">
                <a:tint val="45000"/>
                <a:satMod val="400000"/>
              </a:schemeClr>
            </a:duotone>
          </a:blip>
          <a:stretch>
            <a:fillRect/>
          </a:stretch>
        </p:blipFill>
        <p:spPr>
          <a:xfrm>
            <a:off x="4656708" y="3386609"/>
            <a:ext cx="609600" cy="304800"/>
          </a:xfrm>
          <a:prstGeom prst="rect">
            <a:avLst/>
          </a:prstGeom>
        </p:spPr>
      </p:pic>
      <p:pic>
        <p:nvPicPr>
          <p:cNvPr id="20" name="صوت مسجّل">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duotone>
              <a:prstClr val="black"/>
              <a:schemeClr val="accent5">
                <a:tint val="45000"/>
                <a:satMod val="400000"/>
              </a:schemeClr>
            </a:duotone>
          </a:blip>
          <a:stretch>
            <a:fillRect/>
          </a:stretch>
        </p:blipFill>
        <p:spPr>
          <a:xfrm>
            <a:off x="3524796" y="4467646"/>
            <a:ext cx="609600" cy="304800"/>
          </a:xfrm>
          <a:prstGeom prst="rect">
            <a:avLst/>
          </a:prstGeom>
        </p:spPr>
      </p:pic>
      <p:pic>
        <p:nvPicPr>
          <p:cNvPr id="13" name="صوت مسجّل">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duotone>
              <a:prstClr val="black"/>
              <a:schemeClr val="tx2">
                <a:tint val="45000"/>
                <a:satMod val="400000"/>
              </a:schemeClr>
            </a:duotone>
          </a:blip>
          <a:stretch>
            <a:fillRect/>
          </a:stretch>
        </p:blipFill>
        <p:spPr>
          <a:xfrm>
            <a:off x="4427916" y="419376"/>
            <a:ext cx="609600" cy="304800"/>
          </a:xfrm>
          <a:prstGeom prst="rect">
            <a:avLst/>
          </a:prstGeom>
        </p:spPr>
      </p:pic>
      <p:pic>
        <p:nvPicPr>
          <p:cNvPr id="2" name="صوت مسجّل">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duotone>
              <a:prstClr val="black"/>
              <a:schemeClr val="tx2">
                <a:tint val="45000"/>
                <a:satMod val="400000"/>
              </a:schemeClr>
            </a:duotone>
          </a:blip>
          <a:stretch>
            <a:fillRect/>
          </a:stretch>
        </p:blipFill>
        <p:spPr>
          <a:xfrm>
            <a:off x="539552" y="5733256"/>
            <a:ext cx="609600" cy="393576"/>
          </a:xfrm>
          <a:prstGeom prst="rect">
            <a:avLst/>
          </a:prstGeom>
        </p:spPr>
      </p:pic>
    </p:spTree>
    <p:extLst>
      <p:ext uri="{BB962C8B-B14F-4D97-AF65-F5344CB8AC3E}">
        <p14:creationId xmlns:p14="http://schemas.microsoft.com/office/powerpoint/2010/main" val="1789961112"/>
      </p:ext>
    </p:extLst>
  </p:cSld>
  <p:clrMapOvr>
    <a:masterClrMapping/>
  </p:clrMapOvr>
  <mc:AlternateContent xmlns:mc="http://schemas.openxmlformats.org/markup-compatibility/2006" xmlns:p14="http://schemas.microsoft.com/office/powerpoint/2010/main">
    <mc:Choice Requires="p14">
      <p:transition spd="slow" p14:dur="3900" advClick="0" advTm="1000">
        <p14:glitter dir="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 presetClass="mediacall" presetSubtype="0" fill="hold" nodeType="withEffect">
                                  <p:stCondLst>
                                    <p:cond delay="0"/>
                                  </p:stCondLst>
                                  <p:childTnLst>
                                    <p:cmd type="call" cmd="playFrom(0.0)">
                                      <p:cBhvr>
                                        <p:cTn id="9" dur="10656" fill="hold"/>
                                        <p:tgtEl>
                                          <p:spTgt spid="10"/>
                                        </p:tgtEl>
                                      </p:cBhvr>
                                    </p:cmd>
                                  </p:childTnLst>
                                </p:cTn>
                              </p:par>
                            </p:childTnLst>
                          </p:cTn>
                        </p:par>
                        <p:par>
                          <p:cTn id="10" fill="hold">
                            <p:stCondLst>
                              <p:cond delay="10656"/>
                            </p:stCondLst>
                            <p:childTnLst>
                              <p:par>
                                <p:cTn id="11" presetID="21" presetClass="entr" presetSubtype="1" fill="hold" grpId="0" nodeType="after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500"/>
                                        <p:tgtEl>
                                          <p:spTgt spid="6"/>
                                        </p:tgtEl>
                                      </p:cBhvr>
                                    </p:animEffect>
                                  </p:childTnLst>
                                </p:cTn>
                              </p:par>
                              <p:par>
                                <p:cTn id="14" presetID="1" presetClass="mediacall" presetSubtype="0" fill="hold" nodeType="withEffect">
                                  <p:stCondLst>
                                    <p:cond delay="1000"/>
                                  </p:stCondLst>
                                  <p:childTnLst>
                                    <p:cmd type="call" cmd="playFrom(0.0)">
                                      <p:cBhvr>
                                        <p:cTn id="15" dur="5007" fill="hold"/>
                                        <p:tgtEl>
                                          <p:spTgt spid="20"/>
                                        </p:tgtEl>
                                      </p:cBhvr>
                                    </p:cmd>
                                  </p:childTnLst>
                                </p:cTn>
                              </p:par>
                            </p:childTnLst>
                          </p:cTn>
                        </p:par>
                        <p:par>
                          <p:cTn id="16" fill="hold">
                            <p:stCondLst>
                              <p:cond delay="16663"/>
                            </p:stCondLst>
                            <p:childTnLst>
                              <p:par>
                                <p:cTn id="17" presetID="21" presetClass="entr" presetSubtype="1" fill="hold" grpId="0" nodeType="after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500"/>
                                        <p:tgtEl>
                                          <p:spTgt spid="7"/>
                                        </p:tgtEl>
                                      </p:cBhvr>
                                    </p:animEffect>
                                  </p:childTnLst>
                                </p:cTn>
                              </p:par>
                            </p:childTnLst>
                          </p:cTn>
                        </p:par>
                        <p:par>
                          <p:cTn id="20" fill="hold">
                            <p:stCondLst>
                              <p:cond delay="18163"/>
                            </p:stCondLst>
                            <p:childTnLst>
                              <p:par>
                                <p:cTn id="21" presetID="1" presetClass="mediacall" presetSubtype="0" fill="hold" nodeType="afterEffect">
                                  <p:stCondLst>
                                    <p:cond delay="1000"/>
                                  </p:stCondLst>
                                  <p:childTnLst>
                                    <p:cmd type="call" cmd="playFrom(0.0)">
                                      <p:cBhvr>
                                        <p:cTn id="22" dur="30862" fill="hold"/>
                                        <p:tgtEl>
                                          <p:spTgt spid="13"/>
                                        </p:tgtEl>
                                      </p:cBhvr>
                                    </p:cmd>
                                  </p:childTnLst>
                                </p:cTn>
                              </p:par>
                            </p:childTnLst>
                          </p:cTn>
                        </p:par>
                        <p:par>
                          <p:cTn id="23" fill="hold">
                            <p:stCondLst>
                              <p:cond delay="50025"/>
                            </p:stCondLst>
                            <p:childTnLst>
                              <p:par>
                                <p:cTn id="24" presetID="1" presetClass="mediacall" presetSubtype="0" fill="hold" nodeType="afterEffect">
                                  <p:stCondLst>
                                    <p:cond delay="0"/>
                                  </p:stCondLst>
                                  <p:childTnLst>
                                    <p:cmd type="call" cmd="playFrom(0.0)">
                                      <p:cBhvr>
                                        <p:cTn id="25" dur="291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6" fill="hold" display="0">
                  <p:stCondLst>
                    <p:cond delay="indefinite"/>
                  </p:stCondLst>
                  <p:endCondLst>
                    <p:cond evt="onStopAudio" delay="0">
                      <p:tgtEl>
                        <p:sldTgt/>
                      </p:tgtEl>
                    </p:cond>
                  </p:endCondLst>
                </p:cTn>
                <p:tgtEl>
                  <p:spTgt spid="10"/>
                </p:tgtEl>
              </p:cMediaNode>
            </p:audio>
            <p:audio>
              <p:cMediaNode vol="80000">
                <p:cTn id="27" fill="hold" display="0">
                  <p:stCondLst>
                    <p:cond delay="indefinite"/>
                  </p:stCondLst>
                  <p:endCondLst>
                    <p:cond evt="onStopAudio" delay="0">
                      <p:tgtEl>
                        <p:sldTgt/>
                      </p:tgtEl>
                    </p:cond>
                  </p:endCondLst>
                </p:cTn>
                <p:tgtEl>
                  <p:spTgt spid="20"/>
                </p:tgtEl>
              </p:cMediaNode>
            </p:audio>
            <p:audio>
              <p:cMediaNode vol="80000">
                <p:cTn id="28" fill="hold" display="0">
                  <p:stCondLst>
                    <p:cond delay="indefinite"/>
                  </p:stCondLst>
                  <p:endCondLst>
                    <p:cond evt="onStopAudio" delay="0">
                      <p:tgtEl>
                        <p:sldTgt/>
                      </p:tgtEl>
                    </p:cond>
                  </p:endCondLst>
                </p:cTn>
                <p:tgtEl>
                  <p:spTgt spid="13"/>
                </p:tgtEl>
              </p:cMediaNode>
            </p:audio>
            <p:audio>
              <p:cMediaNode vol="80000">
                <p:cTn id="29" fill="hold" display="0">
                  <p:stCondLst>
                    <p:cond delay="indefinite"/>
                  </p:stCondLst>
                  <p:endCondLst>
                    <p:cond evt="onStopAudio" delay="0">
                      <p:tgtEl>
                        <p:sldTgt/>
                      </p:tgtEl>
                    </p:cond>
                  </p:endCondLst>
                </p:cTn>
                <p:tgtEl>
                  <p:spTgt spid="2"/>
                </p:tgtEl>
              </p:cMediaNode>
            </p:audio>
          </p:childTnLst>
        </p:cTn>
      </p:par>
    </p:tnLst>
    <p:bldLst>
      <p:bldP spid="5" grpId="0"/>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84" y="0"/>
            <a:ext cx="9270404" cy="6857999"/>
          </a:xfrm>
          <a:prstGeom prst="rect">
            <a:avLst/>
          </a:prstGeom>
          <a:ln>
            <a:noFill/>
          </a:ln>
          <a:effectLst>
            <a:softEdge rad="112500"/>
          </a:effectLst>
        </p:spPr>
      </p:pic>
      <p:sp>
        <p:nvSpPr>
          <p:cNvPr id="3" name="مستطيل 2"/>
          <p:cNvSpPr/>
          <p:nvPr/>
        </p:nvSpPr>
        <p:spPr>
          <a:xfrm>
            <a:off x="3563887" y="2828835"/>
            <a:ext cx="2016225" cy="1200329"/>
          </a:xfrm>
          <a:prstGeom prst="rect">
            <a:avLst/>
          </a:prstGeom>
          <a:noFill/>
        </p:spPr>
        <p:txBody>
          <a:bodyPr wrap="square" lIns="91440" tIns="45720" rIns="91440" bIns="45720">
            <a:spAutoFit/>
          </a:bodyPr>
          <a:lstStyle/>
          <a:p>
            <a:pPr algn="ctr"/>
            <a:r>
              <a:rPr lang="ar-SA" sz="3600" b="1" spc="50" dirty="0" smtClean="0">
                <a:ln w="12700" cmpd="sng">
                  <a:solidFill>
                    <a:sysClr val="windowText" lastClr="000000"/>
                  </a:solidFill>
                  <a:prstDash val="solid"/>
                </a:ln>
                <a:solidFill>
                  <a:srgbClr val="FF0000"/>
                </a:solidFill>
                <a:effectLst>
                  <a:glow rad="53100">
                    <a:schemeClr val="accent6">
                      <a:satMod val="180000"/>
                      <a:alpha val="30000"/>
                    </a:schemeClr>
                  </a:glow>
                </a:effectLst>
              </a:rPr>
              <a:t>مَعْلمٌ مِنْ بِلادي </a:t>
            </a:r>
            <a:endParaRPr lang="ar-SA" sz="3600" b="1" cap="none" spc="50" dirty="0">
              <a:ln w="12700" cmpd="sng">
                <a:solidFill>
                  <a:sysClr val="windowText" lastClr="000000"/>
                </a:solidFill>
                <a:prstDash val="solid"/>
              </a:ln>
              <a:solidFill>
                <a:srgbClr val="FF0000"/>
              </a:solidFill>
              <a:effectLst>
                <a:glow rad="53100">
                  <a:schemeClr val="accent6">
                    <a:satMod val="180000"/>
                    <a:alpha val="30000"/>
                  </a:schemeClr>
                </a:glow>
              </a:effectLst>
            </a:endParaRPr>
          </a:p>
        </p:txBody>
      </p:sp>
      <p:pic>
        <p:nvPicPr>
          <p:cNvPr id="9" name="صورة 8">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57780" y="2883715"/>
            <a:ext cx="1404664" cy="1404664"/>
          </a:xfrm>
          <a:prstGeom prst="ellipse">
            <a:avLst/>
          </a:prstGeom>
          <a:ln>
            <a:noFill/>
          </a:ln>
          <a:effectLst>
            <a:softEdge rad="112500"/>
          </a:effectLst>
        </p:spPr>
      </p:pic>
      <p:pic>
        <p:nvPicPr>
          <p:cNvPr id="5" name="صوت مسجّل">
            <a:hlinkClick r:id="" action="ppaction://media"/>
          </p:cNvPr>
          <p:cNvPicPr>
            <a:picLocks noChangeAspect="1"/>
          </p:cNvPicPr>
          <p:nvPr>
            <a:audioFile r:link="rId1"/>
            <p:extLst>
              <p:ext uri="{DAA4B4D4-6D71-4841-9C94-3DE7FCFB9230}">
                <p14:media xmlns:p14="http://schemas.microsoft.com/office/powerpoint/2010/main" r:embed="rId2">
                  <p14:trim end="17369.6359"/>
                </p14:media>
              </p:ext>
            </p:extLst>
          </p:nvPr>
        </p:nvPicPr>
        <p:blipFill>
          <a:blip r:embed="rId7">
            <a:duotone>
              <a:prstClr val="black"/>
              <a:schemeClr val="accent5">
                <a:tint val="45000"/>
                <a:satMod val="400000"/>
              </a:schemeClr>
            </a:duotone>
          </a:blip>
          <a:stretch>
            <a:fillRect/>
          </a:stretch>
        </p:blipFill>
        <p:spPr>
          <a:xfrm>
            <a:off x="395536" y="6326088"/>
            <a:ext cx="304800" cy="304800"/>
          </a:xfrm>
          <a:prstGeom prst="rect">
            <a:avLst/>
          </a:prstGeom>
        </p:spPr>
      </p:pic>
      <p:sp>
        <p:nvSpPr>
          <p:cNvPr id="2" name="وسيلة شرح بيضاوية 1"/>
          <p:cNvSpPr/>
          <p:nvPr/>
        </p:nvSpPr>
        <p:spPr>
          <a:xfrm>
            <a:off x="5868144" y="1556792"/>
            <a:ext cx="1656184" cy="1272043"/>
          </a:xfrm>
          <a:prstGeom prst="wedgeEllipseCallout">
            <a:avLst>
              <a:gd name="adj1" fmla="val 78854"/>
              <a:gd name="adj2" fmla="val 76477"/>
            </a:avLst>
          </a:prstGeom>
          <a:effectLst>
            <a:glow rad="63500">
              <a:schemeClr val="accent6">
                <a:satMod val="175000"/>
                <a:alpha val="40000"/>
              </a:schemeClr>
            </a:glow>
            <a:innerShdw blurRad="63500" dist="50800" dir="5400000">
              <a:prstClr val="black">
                <a:alpha val="50000"/>
              </a:prstClr>
            </a:innerShdw>
            <a:softEdge rad="12700"/>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dirty="0" smtClean="0"/>
              <a:t>معلمتي أين تقع المدينة التي </a:t>
            </a:r>
            <a:r>
              <a:rPr lang="ar-SA" dirty="0" smtClean="0">
                <a:hlinkClick r:id="rId5" action="ppaction://hlinksldjump"/>
              </a:rPr>
              <a:t>سوف</a:t>
            </a:r>
            <a:r>
              <a:rPr lang="ar-SA" dirty="0" smtClean="0"/>
              <a:t> نذهب إليها ؟  </a:t>
            </a:r>
            <a:endParaRPr lang="ar-OM" dirty="0"/>
          </a:p>
        </p:txBody>
      </p:sp>
    </p:spTree>
    <p:extLst>
      <p:ext uri="{BB962C8B-B14F-4D97-AF65-F5344CB8AC3E}">
        <p14:creationId xmlns:p14="http://schemas.microsoft.com/office/powerpoint/2010/main" val="3190659256"/>
      </p:ext>
    </p:extLst>
  </p:cSld>
  <p:clrMapOvr>
    <a:masterClrMapping/>
  </p:clrMapOvr>
  <mc:AlternateContent xmlns:mc="http://schemas.openxmlformats.org/markup-compatibility/2006" xmlns:p14="http://schemas.microsoft.com/office/powerpoint/2010/main">
    <mc:Choice Requires="p14">
      <p:transition spd="slow" p14:dur="3900" advClick="0" advTm="1000">
        <p14:glitter dir="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1000"/>
                                  </p:stCondLst>
                                  <p:childTnLst>
                                    <p:cmd type="call" cmd="playFrom(0.0)">
                                      <p:cBhvr>
                                        <p:cTn id="6" dur="45370" fill="hold"/>
                                        <p:tgtEl>
                                          <p:spTgt spid="5"/>
                                        </p:tgtEl>
                                      </p:cBhvr>
                                    </p:cmd>
                                  </p:childTnLst>
                                </p:cTn>
                              </p:par>
                              <p:par>
                                <p:cTn id="7" presetID="16" presetClass="entr" presetSubtype="21" fill="hold" nodeType="withEffect">
                                  <p:stCondLst>
                                    <p:cond delay="1000"/>
                                  </p:stCondLst>
                                  <p:childTnLst>
                                    <p:set>
                                      <p:cBhvr>
                                        <p:cTn id="8" dur="1" fill="hold">
                                          <p:stCondLst>
                                            <p:cond delay="0"/>
                                          </p:stCondLst>
                                        </p:cTn>
                                        <p:tgtEl>
                                          <p:spTgt spid="4"/>
                                        </p:tgtEl>
                                        <p:attrNameLst>
                                          <p:attrName>style.visibility</p:attrName>
                                        </p:attrNameLst>
                                      </p:cBhvr>
                                      <p:to>
                                        <p:strVal val="visible"/>
                                      </p:to>
                                    </p:set>
                                    <p:animEffect transition="in" filter="barn(inVertical)">
                                      <p:cBhvr>
                                        <p:cTn id="9" dur="500"/>
                                        <p:tgtEl>
                                          <p:spTgt spid="4"/>
                                        </p:tgtEl>
                                      </p:cBhvr>
                                    </p:animEffect>
                                  </p:childTnLst>
                                </p:cTn>
                              </p:par>
                              <p:par>
                                <p:cTn id="10" presetID="42" presetClass="entr" presetSubtype="0" fill="hold" nodeType="with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6" presetClass="entr" presetSubtype="16" fill="hold" nodeType="withEffect">
                                  <p:stCondLst>
                                    <p:cond delay="100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500"/>
                                        <p:tgtEl>
                                          <p:spTgt spid="3">
                                            <p:txEl>
                                              <p:pRg st="0" end="0"/>
                                            </p:txEl>
                                          </p:spTgt>
                                        </p:tgtEl>
                                      </p:cBhvr>
                                    </p:animEffect>
                                  </p:childTnLst>
                                </p:cTn>
                              </p:par>
                              <p:par>
                                <p:cTn id="18" presetID="42" presetClass="entr" presetSubtype="0" fill="hold" grpId="0" nodeType="withEffect">
                                  <p:stCondLst>
                                    <p:cond delay="2500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5"/>
                </p:tgtEl>
              </p:cMediaNode>
            </p:audio>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24486" y="0"/>
            <a:ext cx="2218127" cy="2592288"/>
          </a:xfrm>
          <a:prstGeom prst="rect">
            <a:avLst/>
          </a:prstGeom>
        </p:spPr>
      </p:pic>
      <p:pic>
        <p:nvPicPr>
          <p:cNvPr id="5" name="صورة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94785" y="0"/>
            <a:ext cx="1112310" cy="1112310"/>
          </a:xfrm>
          <a:prstGeom prst="ellipse">
            <a:avLst/>
          </a:prstGeom>
          <a:ln>
            <a:noFill/>
          </a:ln>
          <a:effectLst>
            <a:softEdge rad="112500"/>
          </a:effectLst>
        </p:spPr>
      </p:pic>
      <p:sp>
        <p:nvSpPr>
          <p:cNvPr id="11" name="وسيلة شرح مستطيلة مستديرة الزوايا 10"/>
          <p:cNvSpPr/>
          <p:nvPr/>
        </p:nvSpPr>
        <p:spPr>
          <a:xfrm>
            <a:off x="-25085" y="129615"/>
            <a:ext cx="8341502" cy="6209140"/>
          </a:xfrm>
          <a:custGeom>
            <a:avLst/>
            <a:gdLst>
              <a:gd name="connsiteX0" fmla="*/ 0 w 6477698"/>
              <a:gd name="connsiteY0" fmla="*/ 1034877 h 6209140"/>
              <a:gd name="connsiteX1" fmla="*/ 1034877 w 6477698"/>
              <a:gd name="connsiteY1" fmla="*/ 0 h 6209140"/>
              <a:gd name="connsiteX2" fmla="*/ 3778657 w 6477698"/>
              <a:gd name="connsiteY2" fmla="*/ 0 h 6209140"/>
              <a:gd name="connsiteX3" fmla="*/ 3778657 w 6477698"/>
              <a:gd name="connsiteY3" fmla="*/ 0 h 6209140"/>
              <a:gd name="connsiteX4" fmla="*/ 5398082 w 6477698"/>
              <a:gd name="connsiteY4" fmla="*/ 0 h 6209140"/>
              <a:gd name="connsiteX5" fmla="*/ 5442821 w 6477698"/>
              <a:gd name="connsiteY5" fmla="*/ 0 h 6209140"/>
              <a:gd name="connsiteX6" fmla="*/ 6477698 w 6477698"/>
              <a:gd name="connsiteY6" fmla="*/ 1034877 h 6209140"/>
              <a:gd name="connsiteX7" fmla="*/ 6477698 w 6477698"/>
              <a:gd name="connsiteY7" fmla="*/ 1034857 h 6209140"/>
              <a:gd name="connsiteX8" fmla="*/ 7040092 w 6477698"/>
              <a:gd name="connsiteY8" fmla="*/ 320267 h 6209140"/>
              <a:gd name="connsiteX9" fmla="*/ 6477698 w 6477698"/>
              <a:gd name="connsiteY9" fmla="*/ 2587142 h 6209140"/>
              <a:gd name="connsiteX10" fmla="*/ 6477698 w 6477698"/>
              <a:gd name="connsiteY10" fmla="*/ 5174263 h 6209140"/>
              <a:gd name="connsiteX11" fmla="*/ 5442821 w 6477698"/>
              <a:gd name="connsiteY11" fmla="*/ 6209140 h 6209140"/>
              <a:gd name="connsiteX12" fmla="*/ 5398082 w 6477698"/>
              <a:gd name="connsiteY12" fmla="*/ 6209140 h 6209140"/>
              <a:gd name="connsiteX13" fmla="*/ 3778657 w 6477698"/>
              <a:gd name="connsiteY13" fmla="*/ 6209140 h 6209140"/>
              <a:gd name="connsiteX14" fmla="*/ 3778657 w 6477698"/>
              <a:gd name="connsiteY14" fmla="*/ 6209140 h 6209140"/>
              <a:gd name="connsiteX15" fmla="*/ 1034877 w 6477698"/>
              <a:gd name="connsiteY15" fmla="*/ 6209140 h 6209140"/>
              <a:gd name="connsiteX16" fmla="*/ 0 w 6477698"/>
              <a:gd name="connsiteY16" fmla="*/ 5174263 h 6209140"/>
              <a:gd name="connsiteX17" fmla="*/ 0 w 6477698"/>
              <a:gd name="connsiteY17" fmla="*/ 2587142 h 6209140"/>
              <a:gd name="connsiteX18" fmla="*/ 0 w 6477698"/>
              <a:gd name="connsiteY18" fmla="*/ 1034857 h 6209140"/>
              <a:gd name="connsiteX19" fmla="*/ 0 w 6477698"/>
              <a:gd name="connsiteY19" fmla="*/ 1034857 h 6209140"/>
              <a:gd name="connsiteX20" fmla="*/ 0 w 6477698"/>
              <a:gd name="connsiteY20" fmla="*/ 1034877 h 6209140"/>
              <a:gd name="connsiteX0" fmla="*/ 0 w 6894949"/>
              <a:gd name="connsiteY0" fmla="*/ 1034877 h 6209140"/>
              <a:gd name="connsiteX1" fmla="*/ 1034877 w 6894949"/>
              <a:gd name="connsiteY1" fmla="*/ 0 h 6209140"/>
              <a:gd name="connsiteX2" fmla="*/ 3778657 w 6894949"/>
              <a:gd name="connsiteY2" fmla="*/ 0 h 6209140"/>
              <a:gd name="connsiteX3" fmla="*/ 3778657 w 6894949"/>
              <a:gd name="connsiteY3" fmla="*/ 0 h 6209140"/>
              <a:gd name="connsiteX4" fmla="*/ 5398082 w 6894949"/>
              <a:gd name="connsiteY4" fmla="*/ 0 h 6209140"/>
              <a:gd name="connsiteX5" fmla="*/ 5442821 w 6894949"/>
              <a:gd name="connsiteY5" fmla="*/ 0 h 6209140"/>
              <a:gd name="connsiteX6" fmla="*/ 6477698 w 6894949"/>
              <a:gd name="connsiteY6" fmla="*/ 1034877 h 6209140"/>
              <a:gd name="connsiteX7" fmla="*/ 6477698 w 6894949"/>
              <a:gd name="connsiteY7" fmla="*/ 1034857 h 6209140"/>
              <a:gd name="connsiteX8" fmla="*/ 6894949 w 6894949"/>
              <a:gd name="connsiteY8" fmla="*/ 29981 h 6209140"/>
              <a:gd name="connsiteX9" fmla="*/ 6477698 w 6894949"/>
              <a:gd name="connsiteY9" fmla="*/ 2587142 h 6209140"/>
              <a:gd name="connsiteX10" fmla="*/ 6477698 w 6894949"/>
              <a:gd name="connsiteY10" fmla="*/ 5174263 h 6209140"/>
              <a:gd name="connsiteX11" fmla="*/ 5442821 w 6894949"/>
              <a:gd name="connsiteY11" fmla="*/ 6209140 h 6209140"/>
              <a:gd name="connsiteX12" fmla="*/ 5398082 w 6894949"/>
              <a:gd name="connsiteY12" fmla="*/ 6209140 h 6209140"/>
              <a:gd name="connsiteX13" fmla="*/ 3778657 w 6894949"/>
              <a:gd name="connsiteY13" fmla="*/ 6209140 h 6209140"/>
              <a:gd name="connsiteX14" fmla="*/ 3778657 w 6894949"/>
              <a:gd name="connsiteY14" fmla="*/ 6209140 h 6209140"/>
              <a:gd name="connsiteX15" fmla="*/ 1034877 w 6894949"/>
              <a:gd name="connsiteY15" fmla="*/ 6209140 h 6209140"/>
              <a:gd name="connsiteX16" fmla="*/ 0 w 6894949"/>
              <a:gd name="connsiteY16" fmla="*/ 5174263 h 6209140"/>
              <a:gd name="connsiteX17" fmla="*/ 0 w 6894949"/>
              <a:gd name="connsiteY17" fmla="*/ 2587142 h 6209140"/>
              <a:gd name="connsiteX18" fmla="*/ 0 w 6894949"/>
              <a:gd name="connsiteY18" fmla="*/ 1034857 h 6209140"/>
              <a:gd name="connsiteX19" fmla="*/ 0 w 6894949"/>
              <a:gd name="connsiteY19" fmla="*/ 1034857 h 6209140"/>
              <a:gd name="connsiteX20" fmla="*/ 0 w 6894949"/>
              <a:gd name="connsiteY20" fmla="*/ 1034877 h 6209140"/>
              <a:gd name="connsiteX0" fmla="*/ 0 w 7185234"/>
              <a:gd name="connsiteY0" fmla="*/ 1034877 h 6209140"/>
              <a:gd name="connsiteX1" fmla="*/ 1034877 w 7185234"/>
              <a:gd name="connsiteY1" fmla="*/ 0 h 6209140"/>
              <a:gd name="connsiteX2" fmla="*/ 3778657 w 7185234"/>
              <a:gd name="connsiteY2" fmla="*/ 0 h 6209140"/>
              <a:gd name="connsiteX3" fmla="*/ 3778657 w 7185234"/>
              <a:gd name="connsiteY3" fmla="*/ 0 h 6209140"/>
              <a:gd name="connsiteX4" fmla="*/ 5398082 w 7185234"/>
              <a:gd name="connsiteY4" fmla="*/ 0 h 6209140"/>
              <a:gd name="connsiteX5" fmla="*/ 5442821 w 7185234"/>
              <a:gd name="connsiteY5" fmla="*/ 0 h 6209140"/>
              <a:gd name="connsiteX6" fmla="*/ 6477698 w 7185234"/>
              <a:gd name="connsiteY6" fmla="*/ 1034877 h 6209140"/>
              <a:gd name="connsiteX7" fmla="*/ 6477698 w 7185234"/>
              <a:gd name="connsiteY7" fmla="*/ 1034857 h 6209140"/>
              <a:gd name="connsiteX8" fmla="*/ 7185234 w 7185234"/>
              <a:gd name="connsiteY8" fmla="*/ 189638 h 6209140"/>
              <a:gd name="connsiteX9" fmla="*/ 6477698 w 7185234"/>
              <a:gd name="connsiteY9" fmla="*/ 2587142 h 6209140"/>
              <a:gd name="connsiteX10" fmla="*/ 6477698 w 7185234"/>
              <a:gd name="connsiteY10" fmla="*/ 5174263 h 6209140"/>
              <a:gd name="connsiteX11" fmla="*/ 5442821 w 7185234"/>
              <a:gd name="connsiteY11" fmla="*/ 6209140 h 6209140"/>
              <a:gd name="connsiteX12" fmla="*/ 5398082 w 7185234"/>
              <a:gd name="connsiteY12" fmla="*/ 6209140 h 6209140"/>
              <a:gd name="connsiteX13" fmla="*/ 3778657 w 7185234"/>
              <a:gd name="connsiteY13" fmla="*/ 6209140 h 6209140"/>
              <a:gd name="connsiteX14" fmla="*/ 3778657 w 7185234"/>
              <a:gd name="connsiteY14" fmla="*/ 6209140 h 6209140"/>
              <a:gd name="connsiteX15" fmla="*/ 1034877 w 7185234"/>
              <a:gd name="connsiteY15" fmla="*/ 6209140 h 6209140"/>
              <a:gd name="connsiteX16" fmla="*/ 0 w 7185234"/>
              <a:gd name="connsiteY16" fmla="*/ 5174263 h 6209140"/>
              <a:gd name="connsiteX17" fmla="*/ 0 w 7185234"/>
              <a:gd name="connsiteY17" fmla="*/ 2587142 h 6209140"/>
              <a:gd name="connsiteX18" fmla="*/ 0 w 7185234"/>
              <a:gd name="connsiteY18" fmla="*/ 1034857 h 6209140"/>
              <a:gd name="connsiteX19" fmla="*/ 0 w 7185234"/>
              <a:gd name="connsiteY19" fmla="*/ 1034857 h 6209140"/>
              <a:gd name="connsiteX20" fmla="*/ 0 w 7185234"/>
              <a:gd name="connsiteY20" fmla="*/ 1034877 h 620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85234" h="6209140">
                <a:moveTo>
                  <a:pt x="0" y="1034877"/>
                </a:moveTo>
                <a:cubicBezTo>
                  <a:pt x="0" y="463330"/>
                  <a:pt x="463330" y="0"/>
                  <a:pt x="1034877" y="0"/>
                </a:cubicBezTo>
                <a:lnTo>
                  <a:pt x="3778657" y="0"/>
                </a:lnTo>
                <a:lnTo>
                  <a:pt x="3778657" y="0"/>
                </a:lnTo>
                <a:lnTo>
                  <a:pt x="5398082" y="0"/>
                </a:lnTo>
                <a:lnTo>
                  <a:pt x="5442821" y="0"/>
                </a:lnTo>
                <a:cubicBezTo>
                  <a:pt x="6014368" y="0"/>
                  <a:pt x="6477698" y="463330"/>
                  <a:pt x="6477698" y="1034877"/>
                </a:cubicBezTo>
                <a:lnTo>
                  <a:pt x="6477698" y="1034857"/>
                </a:lnTo>
                <a:lnTo>
                  <a:pt x="7185234" y="189638"/>
                </a:lnTo>
                <a:lnTo>
                  <a:pt x="6477698" y="2587142"/>
                </a:lnTo>
                <a:lnTo>
                  <a:pt x="6477698" y="5174263"/>
                </a:lnTo>
                <a:cubicBezTo>
                  <a:pt x="6477698" y="5745810"/>
                  <a:pt x="6014368" y="6209140"/>
                  <a:pt x="5442821" y="6209140"/>
                </a:cubicBezTo>
                <a:lnTo>
                  <a:pt x="5398082" y="6209140"/>
                </a:lnTo>
                <a:lnTo>
                  <a:pt x="3778657" y="6209140"/>
                </a:lnTo>
                <a:lnTo>
                  <a:pt x="3778657" y="6209140"/>
                </a:lnTo>
                <a:lnTo>
                  <a:pt x="1034877" y="6209140"/>
                </a:lnTo>
                <a:cubicBezTo>
                  <a:pt x="463330" y="6209140"/>
                  <a:pt x="0" y="5745810"/>
                  <a:pt x="0" y="5174263"/>
                </a:cubicBezTo>
                <a:lnTo>
                  <a:pt x="0" y="2587142"/>
                </a:lnTo>
                <a:lnTo>
                  <a:pt x="0" y="1034857"/>
                </a:lnTo>
                <a:lnTo>
                  <a:pt x="0" y="1034857"/>
                </a:lnTo>
                <a:lnTo>
                  <a:pt x="0" y="1034877"/>
                </a:lnTo>
                <a:close/>
              </a:path>
            </a:pathLst>
          </a:custGeom>
          <a:gradFill flip="none" rotWithShape="1">
            <a:gsLst>
              <a:gs pos="0">
                <a:schemeClr val="accent2">
                  <a:tint val="50000"/>
                  <a:satMod val="300000"/>
                </a:schemeClr>
              </a:gs>
              <a:gs pos="35000">
                <a:schemeClr val="accent2">
                  <a:tint val="37000"/>
                  <a:satMod val="300000"/>
                </a:schemeClr>
              </a:gs>
              <a:gs pos="100000">
                <a:schemeClr val="accent2">
                  <a:tint val="15000"/>
                  <a:satMod val="350000"/>
                </a:schemeClr>
              </a:gs>
            </a:gsLst>
            <a:path path="circle">
              <a:fillToRect r="100000" b="100000"/>
            </a:path>
            <a:tileRect l="-100000" t="-100000"/>
          </a:gradFill>
          <a:ln>
            <a:solidFill>
              <a:schemeClr val="tx1"/>
            </a:solidFill>
          </a:ln>
        </p:spPr>
        <p:style>
          <a:lnRef idx="1">
            <a:schemeClr val="accent2"/>
          </a:lnRef>
          <a:fillRef idx="2">
            <a:schemeClr val="accent2"/>
          </a:fillRef>
          <a:effectRef idx="1">
            <a:schemeClr val="accent2"/>
          </a:effectRef>
          <a:fontRef idx="minor">
            <a:schemeClr val="dk1"/>
          </a:fontRef>
        </p:style>
        <p:txBody>
          <a:bodyPr rtlCol="1" anchor="ctr"/>
          <a:lstStyle/>
          <a:p>
            <a:pPr algn="ctr"/>
            <a:endParaRPr lang="ar-OM">
              <a:ln>
                <a:solidFill>
                  <a:sysClr val="windowText" lastClr="000000"/>
                </a:solidFill>
              </a:ln>
            </a:endParaRPr>
          </a:p>
        </p:txBody>
      </p:sp>
      <p:sp>
        <p:nvSpPr>
          <p:cNvPr id="12" name="مربع نص 11"/>
          <p:cNvSpPr txBox="1"/>
          <p:nvPr/>
        </p:nvSpPr>
        <p:spPr>
          <a:xfrm>
            <a:off x="4251637" y="971597"/>
            <a:ext cx="2818328" cy="4524315"/>
          </a:xfrm>
          <a:prstGeom prst="rect">
            <a:avLst/>
          </a:prstGeom>
          <a:noFill/>
        </p:spPr>
        <p:txBody>
          <a:bodyPr wrap="square" rtlCol="1">
            <a:spAutoFit/>
          </a:bodyPr>
          <a:lstStyle/>
          <a:p>
            <a:pPr algn="justLow"/>
            <a:r>
              <a:rPr lang="ar-SA" sz="2400" dirty="0" err="1" smtClean="0">
                <a:cs typeface="Akhbar MT" pitchFamily="2" charset="-78"/>
              </a:rPr>
              <a:t>مدينتُناهي</a:t>
            </a:r>
            <a:r>
              <a:rPr lang="ar-SA" sz="2400" dirty="0" smtClean="0">
                <a:cs typeface="Akhbar MT" pitchFamily="2" charset="-78"/>
              </a:rPr>
              <a:t> إحدى ولاياتِ منطقةِ الظاهرةِ، تبعُدُ عَنْ محافظةِ مسقطَ حوالي ثلاثمائة واثنى عشرَ كيلو مترًا، تَحدُّها عشرُ ولاياتٍ هي : </a:t>
            </a:r>
            <a:r>
              <a:rPr lang="ar-SA" sz="2400" dirty="0" err="1" smtClean="0">
                <a:cs typeface="Akhbar MT" pitchFamily="2" charset="-78"/>
              </a:rPr>
              <a:t>البريمي</a:t>
            </a:r>
            <a:r>
              <a:rPr lang="ar-SA" sz="2400" dirty="0" smtClean="0">
                <a:cs typeface="Akhbar MT" pitchFamily="2" charset="-78"/>
              </a:rPr>
              <a:t> ، وضَنْك ،وينقل ،</a:t>
            </a:r>
            <a:r>
              <a:rPr lang="ar-SA" sz="2400" dirty="0" err="1" smtClean="0">
                <a:cs typeface="Akhbar MT" pitchFamily="2" charset="-78"/>
              </a:rPr>
              <a:t>وصحم</a:t>
            </a:r>
            <a:r>
              <a:rPr lang="ar-SA" sz="2400" dirty="0" smtClean="0">
                <a:cs typeface="Akhbar MT" pitchFamily="2" charset="-78"/>
              </a:rPr>
              <a:t> والخابورة ، والرستاق ، والحمراء، وبهلاء ، وأدم وهيما بالإضافةِ إلى كونِها نُقطة التقاءِ حدود السلطنةِ مع دولتين شقيقتينِ هما : دولةِ الإماراتِ العربيةِ المتحدة ، </a:t>
            </a:r>
            <a:r>
              <a:rPr lang="ar-SA" sz="2400" dirty="0" err="1" smtClean="0">
                <a:cs typeface="Akhbar MT" pitchFamily="2" charset="-78"/>
              </a:rPr>
              <a:t>والمملكةِالعربيةِ</a:t>
            </a:r>
            <a:r>
              <a:rPr lang="ar-SA" sz="2400" dirty="0" smtClean="0">
                <a:cs typeface="Akhbar MT" pitchFamily="2" charset="-78"/>
              </a:rPr>
              <a:t> السعودية </a:t>
            </a:r>
            <a:r>
              <a:rPr lang="ar-SA" dirty="0" smtClean="0"/>
              <a:t>.</a:t>
            </a:r>
            <a:endParaRPr lang="ar-OM" dirty="0"/>
          </a:p>
        </p:txBody>
      </p:sp>
      <p:pic>
        <p:nvPicPr>
          <p:cNvPr id="19" name="صورة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2909" y="556155"/>
            <a:ext cx="4217211" cy="5204483"/>
          </a:xfrm>
          <a:prstGeom prst="ellipse">
            <a:avLst/>
          </a:prstGeom>
          <a:ln>
            <a:noFill/>
          </a:ln>
          <a:effectLst>
            <a:softEdge rad="112500"/>
          </a:effectLst>
        </p:spPr>
      </p:pic>
      <p:sp>
        <p:nvSpPr>
          <p:cNvPr id="20" name="مخطط انسيابي: رابط 19"/>
          <p:cNvSpPr/>
          <p:nvPr/>
        </p:nvSpPr>
        <p:spPr>
          <a:xfrm>
            <a:off x="1620541" y="3459556"/>
            <a:ext cx="720080" cy="720080"/>
          </a:xfrm>
          <a:prstGeom prst="flowChartConnector">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p>
        </p:txBody>
      </p:sp>
      <p:sp>
        <p:nvSpPr>
          <p:cNvPr id="21" name="مستطيل 20"/>
          <p:cNvSpPr/>
          <p:nvPr/>
        </p:nvSpPr>
        <p:spPr>
          <a:xfrm rot="1880126">
            <a:off x="1049667" y="1828221"/>
            <a:ext cx="317737" cy="244727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p>
        </p:txBody>
      </p:sp>
      <p:sp>
        <p:nvSpPr>
          <p:cNvPr id="23" name="مستطيل 22"/>
          <p:cNvSpPr/>
          <p:nvPr/>
        </p:nvSpPr>
        <p:spPr>
          <a:xfrm rot="5400000" flipH="1">
            <a:off x="791068" y="4284880"/>
            <a:ext cx="435307" cy="122363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p>
        </p:txBody>
      </p:sp>
      <p:sp>
        <p:nvSpPr>
          <p:cNvPr id="24" name="شكل بيضاوي 23"/>
          <p:cNvSpPr/>
          <p:nvPr/>
        </p:nvSpPr>
        <p:spPr>
          <a:xfrm>
            <a:off x="1080931" y="2592288"/>
            <a:ext cx="1368152" cy="292494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p>
        </p:txBody>
      </p:sp>
      <p:sp>
        <p:nvSpPr>
          <p:cNvPr id="25" name="مخطط انسيابي: رابط 24"/>
          <p:cNvSpPr/>
          <p:nvPr/>
        </p:nvSpPr>
        <p:spPr>
          <a:xfrm>
            <a:off x="1633095" y="2729699"/>
            <a:ext cx="504056" cy="504055"/>
          </a:xfrm>
          <a:prstGeom prst="flowChartConnector">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p>
        </p:txBody>
      </p:sp>
      <p:sp>
        <p:nvSpPr>
          <p:cNvPr id="26" name="مخطط انسيابي: رابط 25"/>
          <p:cNvSpPr/>
          <p:nvPr/>
        </p:nvSpPr>
        <p:spPr>
          <a:xfrm>
            <a:off x="2298262" y="3234185"/>
            <a:ext cx="504056" cy="576065"/>
          </a:xfrm>
          <a:prstGeom prst="flowChartConnector">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p>
        </p:txBody>
      </p:sp>
      <p:pic>
        <p:nvPicPr>
          <p:cNvPr id="28"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468544" y="5495912"/>
            <a:ext cx="304800" cy="304800"/>
          </a:xfrm>
          <a:prstGeom prst="rect">
            <a:avLst/>
          </a:prstGeom>
        </p:spPr>
      </p:pic>
      <p:sp>
        <p:nvSpPr>
          <p:cNvPr id="29" name="نجمة ذات 5 نقاط 28"/>
          <p:cNvSpPr/>
          <p:nvPr/>
        </p:nvSpPr>
        <p:spPr>
          <a:xfrm>
            <a:off x="3290370" y="3068812"/>
            <a:ext cx="576064" cy="540491"/>
          </a:xfrm>
          <a:prstGeom prst="star5">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p>
        </p:txBody>
      </p:sp>
      <p:cxnSp>
        <p:nvCxnSpPr>
          <p:cNvPr id="31" name="رابط كسهم مستقيم 30"/>
          <p:cNvCxnSpPr/>
          <p:nvPr/>
        </p:nvCxnSpPr>
        <p:spPr>
          <a:xfrm flipH="1">
            <a:off x="2271514" y="3522217"/>
            <a:ext cx="1018856" cy="2973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 name="صوت مسجّل">
            <a:hlinkClick r:id="" action="ppaction://media"/>
          </p:cNvPr>
          <p:cNvPicPr>
            <a:picLocks noChangeAspect="1"/>
          </p:cNvPicPr>
          <p:nvPr>
            <a:audioFile r:link="rId3"/>
            <p:extLst>
              <p:ext uri="{DAA4B4D4-6D71-4841-9C94-3DE7FCFB9230}">
                <p14:media xmlns:p14="http://schemas.microsoft.com/office/powerpoint/2010/main" r:embed="rId4">
                  <p14:trim st="3184.8468"/>
                </p14:media>
              </p:ext>
            </p:extLst>
          </p:nvPr>
        </p:nvPicPr>
        <p:blipFill>
          <a:blip r:embed="rId12">
            <a:duotone>
              <a:prstClr val="black"/>
              <a:schemeClr val="tx2">
                <a:tint val="45000"/>
                <a:satMod val="400000"/>
              </a:schemeClr>
            </a:duotone>
          </a:blip>
          <a:stretch>
            <a:fillRect/>
          </a:stretch>
        </p:blipFill>
        <p:spPr>
          <a:xfrm flipV="1">
            <a:off x="7487045" y="6209346"/>
            <a:ext cx="448364" cy="448364"/>
          </a:xfrm>
          <a:prstGeom prst="rect">
            <a:avLst/>
          </a:prstGeom>
        </p:spPr>
      </p:pic>
      <p:pic>
        <p:nvPicPr>
          <p:cNvPr id="2" name="صوت مسجّل">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9793088" y="3154756"/>
            <a:ext cx="609600" cy="609600"/>
          </a:xfrm>
          <a:prstGeom prst="rect">
            <a:avLst/>
          </a:prstGeom>
        </p:spPr>
      </p:pic>
    </p:spTree>
    <p:extLst>
      <p:ext uri="{BB962C8B-B14F-4D97-AF65-F5344CB8AC3E}">
        <p14:creationId xmlns:p14="http://schemas.microsoft.com/office/powerpoint/2010/main" val="2582096309"/>
      </p:ext>
    </p:extLst>
  </p:cSld>
  <p:clrMapOvr>
    <a:masterClrMapping/>
  </p:clrMapOvr>
  <mc:AlternateContent xmlns:mc="http://schemas.openxmlformats.org/markup-compatibility/2006" xmlns:p14="http://schemas.microsoft.com/office/powerpoint/2010/main">
    <mc:Choice Requires="p14">
      <p:transition spd="slow" p14:dur="3900" advClick="0" advTm="1000">
        <p14:glitter dir="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500"/>
                                        <p:tgtEl>
                                          <p:spTgt spid="12"/>
                                        </p:tgtEl>
                                      </p:cBhvr>
                                    </p:animEffect>
                                  </p:childTnLst>
                                </p:cTn>
                              </p:par>
                              <p:par>
                                <p:cTn id="8" presetID="1" presetClass="mediacall" presetSubtype="0" fill="hold" nodeType="withEffect">
                                  <p:stCondLst>
                                    <p:cond delay="1000"/>
                                  </p:stCondLst>
                                  <p:childTnLst>
                                    <p:cmd type="call" cmd="playFrom(0.0)">
                                      <p:cBhvr>
                                        <p:cTn id="9" dur="38516" fill="hold"/>
                                        <p:tgtEl>
                                          <p:spTgt spid="4"/>
                                        </p:tgtEl>
                                      </p:cBhvr>
                                    </p:cmd>
                                  </p:childTnLst>
                                </p:cTn>
                              </p:par>
                              <p:par>
                                <p:cTn id="10" presetID="42" presetClass="entr" presetSubtype="0" fill="hold" nodeType="withEffect">
                                  <p:stCondLst>
                                    <p:cond delay="300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22" presetClass="entr" presetSubtype="4" fill="hold" grpId="0" nodeType="withEffect">
                                  <p:stCondLst>
                                    <p:cond delay="700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6" presetClass="entr" presetSubtype="16" fill="hold" grpId="0" nodeType="withEffect">
                                  <p:stCondLst>
                                    <p:cond delay="7000"/>
                                  </p:stCondLst>
                                  <p:childTnLst>
                                    <p:set>
                                      <p:cBhvr>
                                        <p:cTn id="19" dur="1" fill="hold">
                                          <p:stCondLst>
                                            <p:cond delay="0"/>
                                          </p:stCondLst>
                                        </p:cTn>
                                        <p:tgtEl>
                                          <p:spTgt spid="24"/>
                                        </p:tgtEl>
                                        <p:attrNameLst>
                                          <p:attrName>style.visibility</p:attrName>
                                        </p:attrNameLst>
                                      </p:cBhvr>
                                      <p:to>
                                        <p:strVal val="visible"/>
                                      </p:to>
                                    </p:set>
                                    <p:animEffect transition="in" filter="circle(in)">
                                      <p:cBhvr>
                                        <p:cTn id="20" dur="500"/>
                                        <p:tgtEl>
                                          <p:spTgt spid="24"/>
                                        </p:tgtEl>
                                      </p:cBhvr>
                                    </p:animEffect>
                                  </p:childTnLst>
                                </p:cTn>
                              </p:par>
                              <p:par>
                                <p:cTn id="21" presetID="6" presetClass="entr" presetSubtype="16" fill="hold" grpId="0" nodeType="withEffect">
                                  <p:stCondLst>
                                    <p:cond delay="8000"/>
                                  </p:stCondLst>
                                  <p:childTnLst>
                                    <p:set>
                                      <p:cBhvr>
                                        <p:cTn id="22" dur="1" fill="hold">
                                          <p:stCondLst>
                                            <p:cond delay="0"/>
                                          </p:stCondLst>
                                        </p:cTn>
                                        <p:tgtEl>
                                          <p:spTgt spid="29"/>
                                        </p:tgtEl>
                                        <p:attrNameLst>
                                          <p:attrName>style.visibility</p:attrName>
                                        </p:attrNameLst>
                                      </p:cBhvr>
                                      <p:to>
                                        <p:strVal val="visible"/>
                                      </p:to>
                                    </p:set>
                                    <p:animEffect transition="in" filter="circle(in)">
                                      <p:cBhvr>
                                        <p:cTn id="23" dur="500"/>
                                        <p:tgtEl>
                                          <p:spTgt spid="29"/>
                                        </p:tgtEl>
                                      </p:cBhvr>
                                    </p:animEffect>
                                  </p:childTnLst>
                                </p:cTn>
                              </p:par>
                              <p:par>
                                <p:cTn id="24" presetID="6" presetClass="entr" presetSubtype="16" fill="hold" nodeType="withEffect">
                                  <p:stCondLst>
                                    <p:cond delay="8500"/>
                                  </p:stCondLst>
                                  <p:childTnLst>
                                    <p:set>
                                      <p:cBhvr>
                                        <p:cTn id="25" dur="1" fill="hold">
                                          <p:stCondLst>
                                            <p:cond delay="0"/>
                                          </p:stCondLst>
                                        </p:cTn>
                                        <p:tgtEl>
                                          <p:spTgt spid="31"/>
                                        </p:tgtEl>
                                        <p:attrNameLst>
                                          <p:attrName>style.visibility</p:attrName>
                                        </p:attrNameLst>
                                      </p:cBhvr>
                                      <p:to>
                                        <p:strVal val="visible"/>
                                      </p:to>
                                    </p:set>
                                    <p:animEffect transition="in" filter="circle(in)">
                                      <p:cBhvr>
                                        <p:cTn id="26" dur="500"/>
                                        <p:tgtEl>
                                          <p:spTgt spid="31"/>
                                        </p:tgtEl>
                                      </p:cBhvr>
                                    </p:animEffect>
                                  </p:childTnLst>
                                </p:cTn>
                              </p:par>
                              <p:par>
                                <p:cTn id="27" presetID="6" presetClass="entr" presetSubtype="16" fill="hold" grpId="0" nodeType="withEffect">
                                  <p:stCondLst>
                                    <p:cond delay="17500"/>
                                  </p:stCondLst>
                                  <p:childTnLst>
                                    <p:set>
                                      <p:cBhvr>
                                        <p:cTn id="28" dur="1" fill="hold">
                                          <p:stCondLst>
                                            <p:cond delay="0"/>
                                          </p:stCondLst>
                                        </p:cTn>
                                        <p:tgtEl>
                                          <p:spTgt spid="25"/>
                                        </p:tgtEl>
                                        <p:attrNameLst>
                                          <p:attrName>style.visibility</p:attrName>
                                        </p:attrNameLst>
                                      </p:cBhvr>
                                      <p:to>
                                        <p:strVal val="visible"/>
                                      </p:to>
                                    </p:set>
                                    <p:animEffect transition="in" filter="circle(in)">
                                      <p:cBhvr>
                                        <p:cTn id="29" dur="500"/>
                                        <p:tgtEl>
                                          <p:spTgt spid="25"/>
                                        </p:tgtEl>
                                      </p:cBhvr>
                                    </p:animEffect>
                                  </p:childTnLst>
                                </p:cTn>
                              </p:par>
                              <p:par>
                                <p:cTn id="30" presetID="6" presetClass="entr" presetSubtype="16" fill="hold" grpId="0" nodeType="withEffect">
                                  <p:stCondLst>
                                    <p:cond delay="24000"/>
                                  </p:stCondLst>
                                  <p:childTnLst>
                                    <p:set>
                                      <p:cBhvr>
                                        <p:cTn id="31" dur="1" fill="hold">
                                          <p:stCondLst>
                                            <p:cond delay="0"/>
                                          </p:stCondLst>
                                        </p:cTn>
                                        <p:tgtEl>
                                          <p:spTgt spid="26"/>
                                        </p:tgtEl>
                                        <p:attrNameLst>
                                          <p:attrName>style.visibility</p:attrName>
                                        </p:attrNameLst>
                                      </p:cBhvr>
                                      <p:to>
                                        <p:strVal val="visible"/>
                                      </p:to>
                                    </p:set>
                                    <p:animEffect transition="in" filter="circle(in)">
                                      <p:cBhvr>
                                        <p:cTn id="32" dur="1000"/>
                                        <p:tgtEl>
                                          <p:spTgt spid="26"/>
                                        </p:tgtEl>
                                      </p:cBhvr>
                                    </p:animEffect>
                                  </p:childTnLst>
                                </p:cTn>
                              </p:par>
                              <p:par>
                                <p:cTn id="33" presetID="6" presetClass="entr" presetSubtype="16" fill="hold" grpId="0" nodeType="withEffect">
                                  <p:stCondLst>
                                    <p:cond delay="36500"/>
                                  </p:stCondLst>
                                  <p:childTnLst>
                                    <p:set>
                                      <p:cBhvr>
                                        <p:cTn id="34" dur="1" fill="hold">
                                          <p:stCondLst>
                                            <p:cond delay="0"/>
                                          </p:stCondLst>
                                        </p:cTn>
                                        <p:tgtEl>
                                          <p:spTgt spid="21"/>
                                        </p:tgtEl>
                                        <p:attrNameLst>
                                          <p:attrName>style.visibility</p:attrName>
                                        </p:attrNameLst>
                                      </p:cBhvr>
                                      <p:to>
                                        <p:strVal val="visible"/>
                                      </p:to>
                                    </p:set>
                                    <p:animEffect transition="in" filter="circle(in)">
                                      <p:cBhvr>
                                        <p:cTn id="35" dur="5000"/>
                                        <p:tgtEl>
                                          <p:spTgt spid="21"/>
                                        </p:tgtEl>
                                      </p:cBhvr>
                                    </p:animEffect>
                                  </p:childTnLst>
                                </p:cTn>
                              </p:par>
                              <p:par>
                                <p:cTn id="36" presetID="6" presetClass="entr" presetSubtype="16" fill="hold" grpId="0" nodeType="withEffect">
                                  <p:stCondLst>
                                    <p:cond delay="38000"/>
                                  </p:stCondLst>
                                  <p:childTnLst>
                                    <p:set>
                                      <p:cBhvr>
                                        <p:cTn id="37" dur="1" fill="hold">
                                          <p:stCondLst>
                                            <p:cond delay="0"/>
                                          </p:stCondLst>
                                        </p:cTn>
                                        <p:tgtEl>
                                          <p:spTgt spid="23"/>
                                        </p:tgtEl>
                                        <p:attrNameLst>
                                          <p:attrName>style.visibility</p:attrName>
                                        </p:attrNameLst>
                                      </p:cBhvr>
                                      <p:to>
                                        <p:strVal val="visible"/>
                                      </p:to>
                                    </p:set>
                                    <p:animEffect transition="in" filter="circle(in)">
                                      <p:cBhvr>
                                        <p:cTn id="38" dur="5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28"/>
                </p:tgtEl>
              </p:cMediaNode>
            </p:audio>
            <p:audio>
              <p:cMediaNode vol="80000">
                <p:cTn id="40" fill="hold" display="0">
                  <p:stCondLst>
                    <p:cond delay="indefinite"/>
                  </p:stCondLst>
                  <p:endCondLst>
                    <p:cond evt="onStopAudio" delay="0">
                      <p:tgtEl>
                        <p:sldTgt/>
                      </p:tgtEl>
                    </p:cond>
                  </p:endCondLst>
                </p:cTn>
                <p:tgtEl>
                  <p:spTgt spid="4"/>
                </p:tgtEl>
              </p:cMediaNode>
            </p:audio>
            <p:seq concurrent="1" nextAc="seek">
              <p:cTn id="41" restart="whenNotActive" fill="hold" evtFilter="cancelBubble" nodeType="interactiveSeq">
                <p:stCondLst>
                  <p:cond evt="onClick" delay="0">
                    <p:tgtEl>
                      <p:spTgt spid="2"/>
                    </p:tgtEl>
                  </p:cond>
                </p:stCondLst>
                <p:endSync evt="end" delay="0">
                  <p:rtn val="all"/>
                </p:endSync>
                <p:childTnLst>
                  <p:par>
                    <p:cTn id="42" fill="hold">
                      <p:stCondLst>
                        <p:cond delay="0"/>
                      </p:stCondLst>
                      <p:childTnLst>
                        <p:par>
                          <p:cTn id="43" fill="hold">
                            <p:stCondLst>
                              <p:cond delay="0"/>
                            </p:stCondLst>
                            <p:childTnLst>
                              <p:par>
                                <p:cTn id="44" presetID="1" presetClass="mediacall" presetSubtype="0" fill="hold" nodeType="clickEffect">
                                  <p:stCondLst>
                                    <p:cond delay="0"/>
                                  </p:stCondLst>
                                  <p:childTnLst>
                                    <p:cmd type="call" cmd="playFrom(0.0)">
                                      <p:cBhvr>
                                        <p:cTn id="45" dur="35504" fill="hold"/>
                                        <p:tgtEl>
                                          <p:spTgt spid="2"/>
                                        </p:tgtEl>
                                      </p:cBhvr>
                                    </p:cmd>
                                  </p:childTnLst>
                                </p:cTn>
                              </p:par>
                            </p:childTnLst>
                          </p:cTn>
                        </p:par>
                      </p:childTnLst>
                    </p:cTn>
                  </p:par>
                </p:childTnLst>
              </p:cTn>
              <p:nextCondLst>
                <p:cond evt="onClick" delay="0">
                  <p:tgtEl>
                    <p:spTgt spid="2"/>
                  </p:tgtEl>
                </p:cond>
              </p:nextCondLst>
            </p:seq>
            <p:audio>
              <p:cMediaNode vol="80000">
                <p:cTn id="46" fill="hold" display="0">
                  <p:stCondLst>
                    <p:cond delay="indefinite"/>
                  </p:stCondLst>
                  <p:endCondLst>
                    <p:cond evt="onStopAudio" delay="0">
                      <p:tgtEl>
                        <p:sldTgt/>
                      </p:tgtEl>
                    </p:cond>
                  </p:endCondLst>
                </p:cTn>
                <p:tgtEl>
                  <p:spTgt spid="2"/>
                </p:tgtEl>
              </p:cMediaNode>
            </p:audio>
          </p:childTnLst>
        </p:cTn>
      </p:par>
    </p:tnLst>
    <p:bldLst>
      <p:bldP spid="12" grpId="0"/>
      <p:bldP spid="20" grpId="0" animBg="1"/>
      <p:bldP spid="21" grpId="0" animBg="1"/>
      <p:bldP spid="23" grpId="0" animBg="1"/>
      <p:bldP spid="24" grpId="0" animBg="1"/>
      <p:bldP spid="25" grpId="0" animBg="1"/>
      <p:bldP spid="26"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16633"/>
            <a:ext cx="9144000" cy="6660968"/>
          </a:xfrm>
          <a:prstGeom prst="rect">
            <a:avLst/>
          </a:prstGeom>
          <a:ln>
            <a:noFill/>
          </a:ln>
          <a:effectLst>
            <a:softEdge rad="112500"/>
          </a:effectLst>
        </p:spPr>
      </p:pic>
      <p:pic>
        <p:nvPicPr>
          <p:cNvPr id="4" name="صورة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09254" y="-80400"/>
            <a:ext cx="4067944" cy="6858000"/>
          </a:xfrm>
          <a:prstGeom prst="ellipse">
            <a:avLst/>
          </a:prstGeom>
          <a:ln>
            <a:noFill/>
          </a:ln>
          <a:effectLst>
            <a:softEdge rad="112500"/>
          </a:effectLst>
        </p:spPr>
      </p:pic>
      <p:pic>
        <p:nvPicPr>
          <p:cNvPr id="5" name="صورة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92080" y="2929725"/>
            <a:ext cx="1404664" cy="1034836"/>
          </a:xfrm>
          <a:prstGeom prst="ellipse">
            <a:avLst/>
          </a:prstGeom>
          <a:ln>
            <a:noFill/>
          </a:ln>
          <a:effectLst>
            <a:softEdge rad="112500"/>
          </a:effectLst>
        </p:spPr>
      </p:pic>
      <p:sp>
        <p:nvSpPr>
          <p:cNvPr id="6" name="وسيلة شرح مستطيلة 5"/>
          <p:cNvSpPr/>
          <p:nvPr/>
        </p:nvSpPr>
        <p:spPr>
          <a:xfrm>
            <a:off x="84674" y="-80896"/>
            <a:ext cx="4536503" cy="2887564"/>
          </a:xfrm>
          <a:prstGeom prst="wedgeRectCallout">
            <a:avLst>
              <a:gd name="adj1" fmla="val 69871"/>
              <a:gd name="adj2" fmla="val 60215"/>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ar-OM" dirty="0"/>
          </a:p>
        </p:txBody>
      </p:sp>
      <p:sp>
        <p:nvSpPr>
          <p:cNvPr id="7" name="مربع نص 6"/>
          <p:cNvSpPr txBox="1"/>
          <p:nvPr/>
        </p:nvSpPr>
        <p:spPr>
          <a:xfrm>
            <a:off x="3469049" y="904138"/>
            <a:ext cx="1152128" cy="1200329"/>
          </a:xfrm>
          <a:prstGeom prst="rect">
            <a:avLst/>
          </a:prstGeom>
          <a:noFill/>
        </p:spPr>
        <p:txBody>
          <a:bodyPr wrap="square" rtlCol="1">
            <a:spAutoFit/>
          </a:bodyPr>
          <a:lstStyle/>
          <a:p>
            <a:r>
              <a:rPr lang="ar-SA" sz="2400" dirty="0" smtClean="0">
                <a:solidFill>
                  <a:schemeClr val="tx1">
                    <a:lumMod val="65000"/>
                    <a:lumOff val="35000"/>
                  </a:schemeClr>
                </a:solidFill>
                <a:cs typeface="Akhbar MT" pitchFamily="2" charset="-78"/>
              </a:rPr>
              <a:t>ها قد وصلنا إلى مدينة عبري </a:t>
            </a:r>
            <a:endParaRPr lang="ar-OM" sz="2400" dirty="0">
              <a:solidFill>
                <a:schemeClr val="tx1">
                  <a:lumMod val="65000"/>
                  <a:lumOff val="35000"/>
                </a:schemeClr>
              </a:solidFill>
              <a:cs typeface="Akhbar MT" pitchFamily="2" charset="-78"/>
            </a:endParaRPr>
          </a:p>
        </p:txBody>
      </p:sp>
      <p:pic>
        <p:nvPicPr>
          <p:cNvPr id="8" name="صورة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3529" y="270308"/>
            <a:ext cx="2880319" cy="2467990"/>
          </a:xfrm>
          <a:prstGeom prst="rect">
            <a:avLst/>
          </a:prstGeom>
          <a:ln>
            <a:noFill/>
          </a:ln>
          <a:effectLst>
            <a:softEdge rad="112500"/>
          </a:effectLst>
        </p:spPr>
      </p:pic>
      <p:pic>
        <p:nvPicPr>
          <p:cNvPr id="9"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duotone>
              <a:prstClr val="black"/>
              <a:schemeClr val="accent5">
                <a:tint val="45000"/>
                <a:satMod val="400000"/>
              </a:schemeClr>
            </a:duotone>
          </a:blip>
          <a:stretch>
            <a:fillRect/>
          </a:stretch>
        </p:blipFill>
        <p:spPr>
          <a:xfrm>
            <a:off x="3323726" y="2204864"/>
            <a:ext cx="478556" cy="478556"/>
          </a:xfrm>
          <a:prstGeom prst="rect">
            <a:avLst/>
          </a:prstGeom>
        </p:spPr>
      </p:pic>
      <p:pic>
        <p:nvPicPr>
          <p:cNvPr id="10" name="صوت مسجّل">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extLst>
              <a:ext uri="{BEBA8EAE-BF5A-486C-A8C5-ECC9F3942E4B}">
                <a14:imgProps xmlns:a14="http://schemas.microsoft.com/office/drawing/2010/main">
                  <a14:imgLayer r:embed="rId14">
                    <a14:imgEffect>
                      <a14:brightnessContrast bright="-40000" contrast="40000"/>
                    </a14:imgEffect>
                  </a14:imgLayer>
                </a14:imgProps>
              </a:ext>
            </a:extLst>
          </a:blip>
          <a:stretch>
            <a:fillRect/>
          </a:stretch>
        </p:blipFill>
        <p:spPr>
          <a:xfrm>
            <a:off x="7858878" y="6021288"/>
            <a:ext cx="609600" cy="609600"/>
          </a:xfrm>
          <a:prstGeom prst="rect">
            <a:avLst/>
          </a:prstGeom>
          <a:ln>
            <a:noFill/>
          </a:ln>
          <a:effectLst>
            <a:outerShdw blurRad="292100" dist="139700" dir="2700000" algn="tl" rotWithShape="0">
              <a:srgbClr val="333333">
                <a:alpha val="65000"/>
              </a:srgbClr>
            </a:outerShdw>
          </a:effectLst>
        </p:spPr>
      </p:pic>
      <p:pic>
        <p:nvPicPr>
          <p:cNvPr id="12" name="صوت مسجّل">
            <a:hlinkClick r:id="" action="ppaction://media"/>
          </p:cNvPr>
          <p:cNvPicPr>
            <a:picLocks noChangeAspect="1"/>
          </p:cNvPicPr>
          <p:nvPr>
            <a:audioFile r:link="rId5"/>
            <p:extLst>
              <p:ext uri="{DAA4B4D4-6D71-4841-9C94-3DE7FCFB9230}">
                <p14:media xmlns:p14="http://schemas.microsoft.com/office/powerpoint/2010/main" r:embed="rId6">
                  <p14:trim end="54055.5007"/>
                </p14:media>
              </p:ext>
            </p:extLst>
          </p:nvPr>
        </p:nvPicPr>
        <p:blipFill>
          <a:blip r:embed="rId12">
            <a:duotone>
              <a:prstClr val="black"/>
              <a:schemeClr val="accent5">
                <a:tint val="45000"/>
                <a:satMod val="400000"/>
              </a:schemeClr>
            </a:duotone>
          </a:blip>
          <a:stretch>
            <a:fillRect/>
          </a:stretch>
        </p:blipFill>
        <p:spPr>
          <a:xfrm>
            <a:off x="395536" y="6326088"/>
            <a:ext cx="304800" cy="304800"/>
          </a:xfrm>
          <a:prstGeom prst="rect">
            <a:avLst/>
          </a:prstGeom>
        </p:spPr>
      </p:pic>
      <p:pic>
        <p:nvPicPr>
          <p:cNvPr id="13" name="صوت مسجّل">
            <a:hlinkClick r:id="" action="ppaction://media"/>
          </p:cNvPr>
          <p:cNvPicPr>
            <a:picLocks noChangeAspect="1"/>
          </p:cNvPicPr>
          <p:nvPr>
            <a:audioFile r:link="rId5"/>
            <p:extLst>
              <p:ext uri="{DAA4B4D4-6D71-4841-9C94-3DE7FCFB9230}">
                <p14:media xmlns:p14="http://schemas.microsoft.com/office/powerpoint/2010/main" r:embed="rId6">
                  <p14:trim end="35937.1751"/>
                </p14:media>
              </p:ext>
            </p:extLst>
          </p:nvPr>
        </p:nvPicPr>
        <p:blipFill>
          <a:blip r:embed="rId12">
            <a:duotone>
              <a:prstClr val="black"/>
              <a:schemeClr val="accent5">
                <a:tint val="45000"/>
                <a:satMod val="400000"/>
              </a:schemeClr>
            </a:duotone>
          </a:blip>
          <a:stretch>
            <a:fillRect/>
          </a:stretch>
        </p:blipFill>
        <p:spPr>
          <a:xfrm>
            <a:off x="547936" y="6478488"/>
            <a:ext cx="304800" cy="304800"/>
          </a:xfrm>
          <a:prstGeom prst="rect">
            <a:avLst/>
          </a:prstGeom>
        </p:spPr>
      </p:pic>
    </p:spTree>
    <p:extLst>
      <p:ext uri="{BB962C8B-B14F-4D97-AF65-F5344CB8AC3E}">
        <p14:creationId xmlns:p14="http://schemas.microsoft.com/office/powerpoint/2010/main" val="1411198164"/>
      </p:ext>
    </p:extLst>
  </p:cSld>
  <p:clrMapOvr>
    <a:masterClrMapping/>
  </p:clrMapOvr>
  <mc:AlternateContent xmlns:mc="http://schemas.openxmlformats.org/markup-compatibility/2006" xmlns:p14="http://schemas.microsoft.com/office/powerpoint/2010/main">
    <mc:Choice Requires="p14">
      <p:transition spd="slow" p14:dur="3900" advClick="0" advTm="1000">
        <p14:glitter dir="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500"/>
                                        <p:tgtEl>
                                          <p:spTgt spid="11"/>
                                        </p:tgtEl>
                                      </p:cBhvr>
                                    </p:animEffect>
                                  </p:childTnLst>
                                </p:cTn>
                              </p:par>
                              <p:par>
                                <p:cTn id="8" presetID="22" presetClass="entr" presetSubtype="4" fill="hold"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6" presetClass="entr" presetSubtype="16" fill="hold" nodeType="with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500"/>
                                        <p:tgtEl>
                                          <p:spTgt spid="5"/>
                                        </p:tgtEl>
                                      </p:cBhvr>
                                    </p:animEffect>
                                  </p:childTnLst>
                                </p:cTn>
                              </p:par>
                              <p:par>
                                <p:cTn id="14" presetID="1" presetClass="mediacall" presetSubtype="0" fill="hold" nodeType="withEffect">
                                  <p:stCondLst>
                                    <p:cond delay="500"/>
                                  </p:stCondLst>
                                  <p:childTnLst>
                                    <p:cmd type="call" cmd="playFrom(0.0)">
                                      <p:cBhvr>
                                        <p:cTn id="15" dur="8684" fill="hold"/>
                                        <p:tgtEl>
                                          <p:spTgt spid="12"/>
                                        </p:tgtEl>
                                      </p:cBhvr>
                                    </p:cmd>
                                  </p:childTnLst>
                                </p:cTn>
                              </p:par>
                            </p:childTnLst>
                          </p:cTn>
                        </p:par>
                        <p:par>
                          <p:cTn id="16" fill="hold">
                            <p:stCondLst>
                              <p:cond delay="9184"/>
                            </p:stCondLst>
                            <p:childTnLst>
                              <p:par>
                                <p:cTn id="17" presetID="6"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500"/>
                                        <p:tgtEl>
                                          <p:spTgt spid="6"/>
                                        </p:tgtEl>
                                      </p:cBhvr>
                                    </p:animEffect>
                                  </p:childTnLst>
                                </p:cTn>
                              </p:par>
                              <p:par>
                                <p:cTn id="20" presetID="6" presetClass="entr" presetSubtype="16" fill="hold" grpId="0" nodeType="withEffect">
                                  <p:stCondLst>
                                    <p:cond delay="400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500"/>
                                        <p:tgtEl>
                                          <p:spTgt spid="7"/>
                                        </p:tgtEl>
                                      </p:cBhvr>
                                    </p:animEffect>
                                  </p:childTnLst>
                                </p:cTn>
                              </p:par>
                              <p:par>
                                <p:cTn id="23" presetID="6" presetClass="entr" presetSubtype="16" fill="hold" nodeType="withEffect">
                                  <p:stCondLst>
                                    <p:cond delay="270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800"/>
                                        <p:tgtEl>
                                          <p:spTgt spid="8"/>
                                        </p:tgtEl>
                                      </p:cBhvr>
                                    </p:animEffect>
                                  </p:childTnLst>
                                </p:cTn>
                              </p:par>
                              <p:par>
                                <p:cTn id="26" presetID="1" presetClass="mediacall" presetSubtype="0" fill="hold" nodeType="withEffect">
                                  <p:stCondLst>
                                    <p:cond delay="1000"/>
                                  </p:stCondLst>
                                  <p:childTnLst>
                                    <p:cmd type="call" cmd="playFrom(0.0)">
                                      <p:cBhvr>
                                        <p:cTn id="27" dur="4418" fill="hold"/>
                                        <p:tgtEl>
                                          <p:spTgt spid="9"/>
                                        </p:tgtEl>
                                      </p:cBhvr>
                                    </p:cmd>
                                  </p:childTnLst>
                                </p:cTn>
                              </p:par>
                            </p:childTnLst>
                          </p:cTn>
                        </p:par>
                        <p:par>
                          <p:cTn id="28" fill="hold">
                            <p:stCondLst>
                              <p:cond delay="14602"/>
                            </p:stCondLst>
                            <p:childTnLst>
                              <p:par>
                                <p:cTn id="29" presetID="1" presetClass="mediacall" presetSubtype="0" fill="hold" nodeType="afterEffect">
                                  <p:stCondLst>
                                    <p:cond delay="0"/>
                                  </p:stCondLst>
                                  <p:childTnLst>
                                    <p:cmd type="call" cmd="playFrom(0.0)">
                                      <p:cBhvr>
                                        <p:cTn id="30" dur="26803"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9"/>
                </p:tgtEl>
              </p:cMediaNode>
            </p:audio>
            <p:audio>
              <p:cMediaNode vol="80000">
                <p:cTn id="32" fill="hold" display="0">
                  <p:stCondLst>
                    <p:cond delay="indefinite"/>
                  </p:stCondLst>
                  <p:endCondLst>
                    <p:cond evt="onStopAudio" delay="0">
                      <p:tgtEl>
                        <p:sldTgt/>
                      </p:tgtEl>
                    </p:cond>
                  </p:endCondLst>
                </p:cTn>
                <p:tgtEl>
                  <p:spTgt spid="10"/>
                </p:tgtEl>
              </p:cMediaNode>
            </p:audio>
            <p:audio>
              <p:cMediaNode vol="80000">
                <p:cTn id="33" fill="hold" display="0">
                  <p:stCondLst>
                    <p:cond delay="indefinite"/>
                  </p:stCondLst>
                  <p:endCondLst>
                    <p:cond evt="onStopAudio" delay="0">
                      <p:tgtEl>
                        <p:sldTgt/>
                      </p:tgtEl>
                    </p:cond>
                  </p:endCondLst>
                </p:cTn>
                <p:tgtEl>
                  <p:spTgt spid="12"/>
                </p:tgtEl>
              </p:cMediaNode>
            </p:audio>
            <p:audio>
              <p:cMediaNode vol="80000">
                <p:cTn id="34" fill="hold" display="0">
                  <p:stCondLst>
                    <p:cond delay="indefinite"/>
                  </p:stCondLst>
                  <p:endCondLst>
                    <p:cond evt="onStopAudio" delay="0">
                      <p:tgtEl>
                        <p:sldTgt/>
                      </p:tgtEl>
                    </p:cond>
                  </p:endCondLst>
                </p:cTn>
                <p:tgtEl>
                  <p:spTgt spid="13"/>
                </p:tgtEl>
              </p:cMediaNode>
            </p:audio>
          </p:childTnLst>
        </p:cTn>
      </p:par>
    </p:tnLst>
    <p:bldLst>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244" y="0"/>
            <a:ext cx="9070304" cy="6858000"/>
          </a:xfrm>
          <a:prstGeom prst="rect">
            <a:avLst/>
          </a:prstGeom>
        </p:spPr>
      </p:pic>
      <p:pic>
        <p:nvPicPr>
          <p:cNvPr id="5" name="صورة 4"/>
          <p:cNvPicPr>
            <a:picLocks noChangeAspect="1"/>
          </p:cNvPicPr>
          <p:nvPr/>
        </p:nvPicPr>
        <p:blipFill rotWithShape="1">
          <a:blip r:embed="rId7">
            <a:extLst>
              <a:ext uri="{28A0092B-C50C-407E-A947-70E740481C1C}">
                <a14:useLocalDpi xmlns:a14="http://schemas.microsoft.com/office/drawing/2010/main" val="0"/>
              </a:ext>
            </a:extLst>
          </a:blip>
          <a:srcRect l="12145" r="12145"/>
          <a:stretch/>
        </p:blipFill>
        <p:spPr>
          <a:xfrm>
            <a:off x="6012160" y="141407"/>
            <a:ext cx="3009900" cy="2981672"/>
          </a:xfrm>
          <a:prstGeom prst="ellipse">
            <a:avLst/>
          </a:prstGeom>
          <a:ln>
            <a:noFill/>
          </a:ln>
          <a:effectLst>
            <a:softEdge rad="112500"/>
          </a:effectLst>
        </p:spPr>
      </p:pic>
      <p:sp>
        <p:nvSpPr>
          <p:cNvPr id="6" name="وسيلة شرح مستطيلة مستديرة الزوايا 5"/>
          <p:cNvSpPr/>
          <p:nvPr/>
        </p:nvSpPr>
        <p:spPr>
          <a:xfrm>
            <a:off x="179512" y="1196752"/>
            <a:ext cx="5347530" cy="2880320"/>
          </a:xfrm>
          <a:prstGeom prst="wedgeRoundRectCallout">
            <a:avLst>
              <a:gd name="adj1" fmla="val 84656"/>
              <a:gd name="adj2" fmla="val -52819"/>
              <a:gd name="adj3" fmla="val 16667"/>
            </a:avLst>
          </a:prstGeom>
        </p:spPr>
        <p:style>
          <a:lnRef idx="2">
            <a:schemeClr val="accent6"/>
          </a:lnRef>
          <a:fillRef idx="1">
            <a:schemeClr val="lt1"/>
          </a:fillRef>
          <a:effectRef idx="0">
            <a:schemeClr val="accent6"/>
          </a:effectRef>
          <a:fontRef idx="minor">
            <a:schemeClr val="dk1"/>
          </a:fontRef>
        </p:style>
        <p:txBody>
          <a:bodyPr rtlCol="1" anchor="t"/>
          <a:lstStyle/>
          <a:p>
            <a:r>
              <a:rPr lang="ar-SA" dirty="0"/>
              <a:t>أهلا بكم يا أبنائي أنتم الآن في مدينة عبري وهي من </a:t>
            </a:r>
            <a:r>
              <a:rPr lang="ar-SA" dirty="0" smtClean="0"/>
              <a:t>أكبر </a:t>
            </a:r>
            <a:r>
              <a:rPr lang="ar-SA" dirty="0"/>
              <a:t>ولايات محافظة الظاهرة.</a:t>
            </a:r>
          </a:p>
          <a:p>
            <a:r>
              <a:rPr lang="ar-SA" dirty="0"/>
              <a:t> موقعها المتميز أكسبها شهرة وجعلها مركز مهما تتمازج فيها ثلاث بيئات حضرية وبدوية وريفية </a:t>
            </a:r>
            <a:endParaRPr lang="ar-OM" dirty="0"/>
          </a:p>
        </p:txBody>
      </p:sp>
      <p:pic>
        <p:nvPicPr>
          <p:cNvPr id="7" name="صورة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93926" y="2729641"/>
            <a:ext cx="1492796" cy="914648"/>
          </a:xfrm>
          <a:prstGeom prst="rect">
            <a:avLst/>
          </a:prstGeom>
          <a:ln>
            <a:noFill/>
          </a:ln>
          <a:effectLst>
            <a:outerShdw blurRad="292100" dist="139700" dir="2700000" algn="tl" rotWithShape="0">
              <a:srgbClr val="333333">
                <a:alpha val="65000"/>
              </a:srgbClr>
            </a:outerShdw>
          </a:effectLst>
        </p:spPr>
      </p:pic>
      <p:pic>
        <p:nvPicPr>
          <p:cNvPr id="8" name="صورة 7"/>
          <p:cNvPicPr>
            <a:picLocks noChangeAspect="1"/>
          </p:cNvPicPr>
          <p:nvPr/>
        </p:nvPicPr>
        <p:blipFill rotWithShape="1">
          <a:blip r:embed="rId9" cstate="print">
            <a:extLst>
              <a:ext uri="{28A0092B-C50C-407E-A947-70E740481C1C}">
                <a14:useLocalDpi xmlns:a14="http://schemas.microsoft.com/office/drawing/2010/main" val="0"/>
              </a:ext>
            </a:extLst>
          </a:blip>
          <a:srcRect l="13323" t="-36423" r="-34898" b="-57533"/>
          <a:stretch/>
        </p:blipFill>
        <p:spPr>
          <a:xfrm>
            <a:off x="2051720" y="2560519"/>
            <a:ext cx="1908584" cy="1605508"/>
          </a:xfrm>
          <a:prstGeom prst="rect">
            <a:avLst/>
          </a:prstGeom>
          <a:ln>
            <a:noFill/>
          </a:ln>
          <a:effectLst>
            <a:outerShdw blurRad="292100" dist="139700" dir="2700000" algn="tl" rotWithShape="0">
              <a:srgbClr val="333333">
                <a:alpha val="65000"/>
              </a:srgbClr>
            </a:outerShdw>
          </a:effectLst>
        </p:spPr>
      </p:pic>
      <p:pic>
        <p:nvPicPr>
          <p:cNvPr id="9" name="صورة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4700" y="2844661"/>
            <a:ext cx="1445816" cy="913686"/>
          </a:xfrm>
          <a:prstGeom prst="rect">
            <a:avLst/>
          </a:prstGeom>
          <a:ln>
            <a:noFill/>
          </a:ln>
          <a:effectLst>
            <a:outerShdw blurRad="292100" dist="139700" dir="2700000" algn="tl" rotWithShape="0">
              <a:srgbClr val="333333">
                <a:alpha val="65000"/>
              </a:srgbClr>
            </a:outerShdw>
          </a:effectLst>
        </p:spPr>
      </p:pic>
      <p:pic>
        <p:nvPicPr>
          <p:cNvPr id="10"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100392" y="2882165"/>
            <a:ext cx="609600" cy="609600"/>
          </a:xfrm>
          <a:prstGeom prst="rect">
            <a:avLst/>
          </a:prstGeom>
        </p:spPr>
      </p:pic>
      <p:pic>
        <p:nvPicPr>
          <p:cNvPr id="11" name="صورة 10"/>
          <p:cNvPicPr>
            <a:picLocks noChangeAspect="1"/>
          </p:cNvPicPr>
          <p:nvPr/>
        </p:nvPicPr>
        <p:blipFill rotWithShape="1">
          <a:blip r:embed="rId12">
            <a:extLst>
              <a:ext uri="{28A0092B-C50C-407E-A947-70E740481C1C}">
                <a14:useLocalDpi xmlns:a14="http://schemas.microsoft.com/office/drawing/2010/main" val="0"/>
              </a:ext>
            </a:extLst>
          </a:blip>
          <a:srcRect l="55334" t="7189" r="23012" b="9999"/>
          <a:stretch/>
        </p:blipFill>
        <p:spPr>
          <a:xfrm>
            <a:off x="7308304" y="3363273"/>
            <a:ext cx="1332427" cy="3415451"/>
          </a:xfrm>
          <a:prstGeom prst="ellipse">
            <a:avLst/>
          </a:prstGeom>
          <a:ln>
            <a:noFill/>
          </a:ln>
          <a:effectLst>
            <a:innerShdw blurRad="114300">
              <a:prstClr val="black"/>
            </a:innerShdw>
            <a:softEdge rad="112500"/>
          </a:effectLst>
        </p:spPr>
      </p:pic>
      <p:sp>
        <p:nvSpPr>
          <p:cNvPr id="12" name="وسيلة شرح مستطيلة مستديرة الزوايا 11"/>
          <p:cNvSpPr/>
          <p:nvPr/>
        </p:nvSpPr>
        <p:spPr>
          <a:xfrm>
            <a:off x="803748" y="4960404"/>
            <a:ext cx="5112568" cy="1080120"/>
          </a:xfrm>
          <a:prstGeom prst="wedgeRoundRectCallout">
            <a:avLst>
              <a:gd name="adj1" fmla="val 72588"/>
              <a:gd name="adj2" fmla="val -83299"/>
              <a:gd name="adj3" fmla="val 16667"/>
            </a:avLst>
          </a:prstGeom>
          <a:ln>
            <a:solidFill>
              <a:schemeClr val="tx1">
                <a:lumMod val="95000"/>
                <a:lumOff val="5000"/>
              </a:schemeClr>
            </a:solidFill>
          </a:ln>
          <a:effectLst>
            <a:glow rad="101600">
              <a:schemeClr val="accent6">
                <a:satMod val="175000"/>
                <a:alpha val="40000"/>
              </a:schemeClr>
            </a:glow>
            <a:innerShdw blurRad="114300">
              <a:prstClr val="black"/>
            </a:innerShd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dirty="0" smtClean="0"/>
              <a:t>وقد قالَ فيها الشَّاعرُ سالمُ بنُ علي </a:t>
            </a:r>
            <a:r>
              <a:rPr lang="ar-SA" dirty="0" err="1" smtClean="0"/>
              <a:t>الكلباني</a:t>
            </a:r>
            <a:r>
              <a:rPr lang="ar-SA" dirty="0" smtClean="0"/>
              <a:t> : </a:t>
            </a:r>
            <a:endParaRPr lang="ar-OM" dirty="0"/>
          </a:p>
        </p:txBody>
      </p:sp>
      <p:pic>
        <p:nvPicPr>
          <p:cNvPr id="13" name="صوت مسجّل">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097608" y="5195664"/>
            <a:ext cx="609600" cy="609600"/>
          </a:xfrm>
          <a:prstGeom prst="rect">
            <a:avLst/>
          </a:prstGeom>
        </p:spPr>
      </p:pic>
    </p:spTree>
    <p:extLst>
      <p:ext uri="{BB962C8B-B14F-4D97-AF65-F5344CB8AC3E}">
        <p14:creationId xmlns:p14="http://schemas.microsoft.com/office/powerpoint/2010/main" val="216284239"/>
      </p:ext>
    </p:extLst>
  </p:cSld>
  <p:clrMapOvr>
    <a:masterClrMapping/>
  </p:clrMapOvr>
  <mc:AlternateContent xmlns:mc="http://schemas.openxmlformats.org/markup-compatibility/2006" xmlns:p14="http://schemas.microsoft.com/office/powerpoint/2010/main">
    <mc:Choice Requires="p14">
      <p:transition spd="slow" p14:dur="3900" advClick="0" advTm="1000">
        <p14:glitter dir="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3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4000"/>
                            </p:stCondLst>
                            <p:childTnLst>
                              <p:par>
                                <p:cTn id="11" presetID="6"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nodeType="withEffect">
                                  <p:stCondLst>
                                    <p:cond delay="1100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500"/>
                                        <p:tgtEl>
                                          <p:spTgt spid="7"/>
                                        </p:tgtEl>
                                      </p:cBhvr>
                                    </p:animEffect>
                                  </p:childTnLst>
                                </p:cTn>
                              </p:par>
                              <p:par>
                                <p:cTn id="17" presetID="6" presetClass="entr" presetSubtype="16" fill="hold" nodeType="withEffect">
                                  <p:stCondLst>
                                    <p:cond delay="1100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500"/>
                                        <p:tgtEl>
                                          <p:spTgt spid="8"/>
                                        </p:tgtEl>
                                      </p:cBhvr>
                                    </p:animEffect>
                                  </p:childTnLst>
                                </p:cTn>
                              </p:par>
                              <p:par>
                                <p:cTn id="20" presetID="6" presetClass="entr" presetSubtype="16" fill="hold" nodeType="withEffect">
                                  <p:stCondLst>
                                    <p:cond delay="1100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500"/>
                                        <p:tgtEl>
                                          <p:spTgt spid="9"/>
                                        </p:tgtEl>
                                      </p:cBhvr>
                                    </p:animEffect>
                                  </p:childTnLst>
                                </p:cTn>
                              </p:par>
                              <p:par>
                                <p:cTn id="23" presetID="1" presetClass="mediacall" presetSubtype="0" fill="hold" nodeType="withEffect">
                                  <p:stCondLst>
                                    <p:cond delay="1000"/>
                                  </p:stCondLst>
                                  <p:childTnLst>
                                    <p:cmd type="call" cmd="playFrom(0.0)">
                                      <p:cBhvr>
                                        <p:cTn id="24" dur="25417" fill="hold"/>
                                        <p:tgtEl>
                                          <p:spTgt spid="10"/>
                                        </p:tgtEl>
                                      </p:cBhvr>
                                    </p:cmd>
                                  </p:childTnLst>
                                </p:cTn>
                              </p:par>
                            </p:childTnLst>
                          </p:cTn>
                        </p:par>
                        <p:par>
                          <p:cTn id="25" fill="hold">
                            <p:stCondLst>
                              <p:cond delay="30417"/>
                            </p:stCondLst>
                            <p:childTnLst>
                              <p:par>
                                <p:cTn id="26" presetID="42" presetClass="entr" presetSubtype="0" fill="hold" nodeType="afterEffect">
                                  <p:stCondLst>
                                    <p:cond delay="5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anim calcmode="lin" valueType="num">
                                      <p:cBhvr>
                                        <p:cTn id="29" dur="500" fill="hold"/>
                                        <p:tgtEl>
                                          <p:spTgt spid="11"/>
                                        </p:tgtEl>
                                        <p:attrNameLst>
                                          <p:attrName>ppt_x</p:attrName>
                                        </p:attrNameLst>
                                      </p:cBhvr>
                                      <p:tavLst>
                                        <p:tav tm="0">
                                          <p:val>
                                            <p:strVal val="#ppt_x"/>
                                          </p:val>
                                        </p:tav>
                                        <p:tav tm="100000">
                                          <p:val>
                                            <p:strVal val="#ppt_x"/>
                                          </p:val>
                                        </p:tav>
                                      </p:tavLst>
                                    </p:anim>
                                    <p:anim calcmode="lin" valueType="num">
                                      <p:cBhvr>
                                        <p:cTn id="30" dur="500" fill="hold"/>
                                        <p:tgtEl>
                                          <p:spTgt spid="11"/>
                                        </p:tgtEl>
                                        <p:attrNameLst>
                                          <p:attrName>ppt_y</p:attrName>
                                        </p:attrNameLst>
                                      </p:cBhvr>
                                      <p:tavLst>
                                        <p:tav tm="0">
                                          <p:val>
                                            <p:strVal val="#ppt_y+.1"/>
                                          </p:val>
                                        </p:tav>
                                        <p:tav tm="100000">
                                          <p:val>
                                            <p:strVal val="#ppt_y"/>
                                          </p:val>
                                        </p:tav>
                                      </p:tavLst>
                                    </p:anim>
                                  </p:childTnLst>
                                </p:cTn>
                              </p:par>
                            </p:childTnLst>
                          </p:cTn>
                        </p:par>
                        <p:par>
                          <p:cTn id="31" fill="hold">
                            <p:stCondLst>
                              <p:cond delay="31417"/>
                            </p:stCondLst>
                            <p:childTnLst>
                              <p:par>
                                <p:cTn id="32" presetID="22" presetClass="entr" presetSubtype="4" fill="hold" grpId="0" nodeType="afterEffect">
                                  <p:stCondLst>
                                    <p:cond delay="50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par>
                          <p:cTn id="35" fill="hold">
                            <p:stCondLst>
                              <p:cond delay="32417"/>
                            </p:stCondLst>
                            <p:childTnLst>
                              <p:par>
                                <p:cTn id="36" presetID="14" presetClass="entr" presetSubtype="10" fill="hold" nodeType="afterEffect">
                                  <p:stCondLst>
                                    <p:cond delay="1000"/>
                                  </p:stCondLst>
                                  <p:childTnLst>
                                    <p:set>
                                      <p:cBhvr>
                                        <p:cTn id="37"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38" dur="500"/>
                                        <p:tgtEl>
                                          <p:spTgt spid="12">
                                            <p:txEl>
                                              <p:pRg st="0" end="0"/>
                                            </p:txEl>
                                          </p:spTgt>
                                        </p:tgtEl>
                                      </p:cBhvr>
                                    </p:animEffect>
                                  </p:childTnLst>
                                </p:cTn>
                              </p:par>
                              <p:par>
                                <p:cTn id="39" presetID="1" presetClass="mediacall" presetSubtype="0" fill="hold" nodeType="withEffect">
                                  <p:stCondLst>
                                    <p:cond delay="1000"/>
                                  </p:stCondLst>
                                  <p:childTnLst>
                                    <p:cmd type="call" cmd="playFrom(0.0)">
                                      <p:cBhvr>
                                        <p:cTn id="40" dur="17086"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1" fill="hold" display="0">
                  <p:stCondLst>
                    <p:cond delay="indefinite"/>
                  </p:stCondLst>
                  <p:endCondLst>
                    <p:cond evt="onStopAudio" delay="0">
                      <p:tgtEl>
                        <p:sldTgt/>
                      </p:tgtEl>
                    </p:cond>
                  </p:endCondLst>
                </p:cTn>
                <p:tgtEl>
                  <p:spTgt spid="10"/>
                </p:tgtEl>
              </p:cMediaNode>
            </p:audio>
            <p:audio>
              <p:cMediaNode vol="80000">
                <p:cTn id="42" fill="hold" display="0">
                  <p:stCondLst>
                    <p:cond delay="indefinite"/>
                  </p:stCondLst>
                  <p:endCondLst>
                    <p:cond evt="onStopAudio" delay="0">
                      <p:tgtEl>
                        <p:sldTgt/>
                      </p:tgtEl>
                    </p:cond>
                  </p:endCondLst>
                </p:cTn>
                <p:tgtEl>
                  <p:spTgt spid="13"/>
                </p:tgtEl>
              </p:cMediaNode>
            </p:audio>
          </p:childTnLst>
        </p:cTn>
      </p:par>
    </p:tnLst>
    <p:bldLst>
      <p:bldP spid="6"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582" y="0"/>
            <a:ext cx="9144000" cy="6741368"/>
          </a:xfrm>
          <a:prstGeom prst="rect">
            <a:avLst/>
          </a:prstGeom>
        </p:spPr>
      </p:pic>
      <p:pic>
        <p:nvPicPr>
          <p:cNvPr id="5" name="صورة 4"/>
          <p:cNvPicPr>
            <a:picLocks noChangeAspect="1"/>
          </p:cNvPicPr>
          <p:nvPr/>
        </p:nvPicPr>
        <p:blipFill rotWithShape="1">
          <a:blip r:embed="rId13" cstate="print">
            <a:extLst>
              <a:ext uri="{28A0092B-C50C-407E-A947-70E740481C1C}">
                <a14:useLocalDpi xmlns:a14="http://schemas.microsoft.com/office/drawing/2010/main" val="0"/>
              </a:ext>
            </a:extLst>
          </a:blip>
          <a:srcRect l="12145" r="12145"/>
          <a:stretch/>
        </p:blipFill>
        <p:spPr>
          <a:xfrm>
            <a:off x="2987824" y="1412776"/>
            <a:ext cx="924684" cy="916012"/>
          </a:xfrm>
          <a:prstGeom prst="ellipse">
            <a:avLst/>
          </a:prstGeom>
          <a:ln>
            <a:noFill/>
          </a:ln>
          <a:effectLst>
            <a:softEdge rad="112500"/>
          </a:effectLst>
        </p:spPr>
      </p:pic>
      <p:sp>
        <p:nvSpPr>
          <p:cNvPr id="6" name="وسيلة شرح بيضاوية 5"/>
          <p:cNvSpPr/>
          <p:nvPr/>
        </p:nvSpPr>
        <p:spPr>
          <a:xfrm>
            <a:off x="5724624" y="1556792"/>
            <a:ext cx="3528392" cy="936104"/>
          </a:xfrm>
          <a:prstGeom prst="wedgeEllipseCallout">
            <a:avLst>
              <a:gd name="adj1" fmla="val -115315"/>
              <a:gd name="adj2" fmla="val -12853"/>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1600" b="1" dirty="0" smtClean="0">
                <a:cs typeface="Akhbar MT" pitchFamily="2" charset="-78"/>
              </a:rPr>
              <a:t>ينطق التاريخ بتراثها ومبانيها  الشامخة ويتغنى الشعراء  بطبيعتها الساحرة  وأهم موقع نحن في الآن هو مقابر بات </a:t>
            </a:r>
            <a:endParaRPr lang="ar-OM" sz="1600" b="1" dirty="0">
              <a:cs typeface="Akhbar MT" pitchFamily="2" charset="-78"/>
            </a:endParaRPr>
          </a:p>
        </p:txBody>
      </p:sp>
      <p:pic>
        <p:nvPicPr>
          <p:cNvPr id="7"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5978418" y="1631375"/>
            <a:ext cx="304800" cy="448816"/>
          </a:xfrm>
          <a:prstGeom prst="rect">
            <a:avLst/>
          </a:prstGeom>
        </p:spPr>
      </p:pic>
      <p:pic>
        <p:nvPicPr>
          <p:cNvPr id="8" name="صورة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259632" y="646049"/>
            <a:ext cx="1512168" cy="1209734"/>
          </a:xfrm>
          <a:prstGeom prst="ellipse">
            <a:avLst/>
          </a:prstGeom>
          <a:ln>
            <a:noFill/>
          </a:ln>
          <a:effectLst>
            <a:softEdge rad="112500"/>
          </a:effectLst>
        </p:spPr>
      </p:pic>
      <p:sp>
        <p:nvSpPr>
          <p:cNvPr id="9" name="وسيلة شرح بيضاوية 8"/>
          <p:cNvSpPr/>
          <p:nvPr/>
        </p:nvSpPr>
        <p:spPr>
          <a:xfrm>
            <a:off x="3635896" y="1030469"/>
            <a:ext cx="2455830" cy="714524"/>
          </a:xfrm>
          <a:prstGeom prst="wedgeEllipseCallout">
            <a:avLst>
              <a:gd name="adj1" fmla="val -103868"/>
              <a:gd name="adj2" fmla="val -11956"/>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1600" b="1" dirty="0" smtClean="0">
                <a:cs typeface="Akhbar MT" pitchFamily="2" charset="-78"/>
              </a:rPr>
              <a:t>معلمتي إني أرى بيوت صغيرة كخلايا النحل </a:t>
            </a:r>
            <a:endParaRPr lang="ar-OM" sz="1600" b="1" dirty="0">
              <a:cs typeface="Akhbar MT" pitchFamily="2" charset="-78"/>
            </a:endParaRPr>
          </a:p>
        </p:txBody>
      </p:sp>
      <p:pic>
        <p:nvPicPr>
          <p:cNvPr id="10" name="صوت مسجّل">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540568" y="3753470"/>
            <a:ext cx="336972" cy="336972"/>
          </a:xfrm>
          <a:prstGeom prst="rect">
            <a:avLst/>
          </a:prstGeom>
        </p:spPr>
      </p:pic>
      <p:sp>
        <p:nvSpPr>
          <p:cNvPr id="11" name="وسيلة شرح بيضاوية 10"/>
          <p:cNvSpPr/>
          <p:nvPr/>
        </p:nvSpPr>
        <p:spPr>
          <a:xfrm>
            <a:off x="6220254" y="2121756"/>
            <a:ext cx="2952328" cy="1800200"/>
          </a:xfrm>
          <a:prstGeom prst="wedgeEllipseCallout">
            <a:avLst>
              <a:gd name="adj1" fmla="val -148652"/>
              <a:gd name="adj2" fmla="val -70737"/>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1600" b="1" dirty="0" smtClean="0">
                <a:solidFill>
                  <a:schemeClr val="tx1"/>
                </a:solidFill>
                <a:cs typeface="Akhbar MT" pitchFamily="2" charset="-78"/>
              </a:rPr>
              <a:t>نعم تلك مقابر بات وهي عبارة عن مدافن مستديرة الشكل كخلايا النحل وهي شاهدة على حضارة عريقة يعود أثرها إلى حولي 5000 سنة  وتم تسجيلها من ضمن قائمة التراث العالمي في اليونسكو</a:t>
            </a:r>
            <a:endParaRPr lang="ar-OM" sz="1600" b="1" dirty="0">
              <a:solidFill>
                <a:schemeClr val="tx1"/>
              </a:solidFill>
              <a:cs typeface="Akhbar MT" pitchFamily="2" charset="-78"/>
            </a:endParaRPr>
          </a:p>
        </p:txBody>
      </p:sp>
      <p:pic>
        <p:nvPicPr>
          <p:cNvPr id="12" name="صورة 11"/>
          <p:cNvPicPr>
            <a:picLocks noChangeAspect="1"/>
          </p:cNvPicPr>
          <p:nvPr/>
        </p:nvPicPr>
        <p:blipFill rotWithShape="1">
          <a:blip r:embed="rId16">
            <a:extLst>
              <a:ext uri="{28A0092B-C50C-407E-A947-70E740481C1C}">
                <a14:useLocalDpi xmlns:a14="http://schemas.microsoft.com/office/drawing/2010/main" val="0"/>
              </a:ext>
            </a:extLst>
          </a:blip>
          <a:srcRect l="25032" r="55382" b="61360"/>
          <a:stretch/>
        </p:blipFill>
        <p:spPr>
          <a:xfrm>
            <a:off x="130584" y="-9269"/>
            <a:ext cx="1048777" cy="1529618"/>
          </a:xfrm>
          <a:prstGeom prst="ellipse">
            <a:avLst/>
          </a:prstGeom>
          <a:ln>
            <a:noFill/>
          </a:ln>
          <a:effectLst>
            <a:softEdge rad="112500"/>
          </a:effectLst>
        </p:spPr>
      </p:pic>
      <p:sp>
        <p:nvSpPr>
          <p:cNvPr id="13" name="وسيلة شرح بيضاوية 12"/>
          <p:cNvSpPr/>
          <p:nvPr/>
        </p:nvSpPr>
        <p:spPr>
          <a:xfrm>
            <a:off x="2300412" y="-36529"/>
            <a:ext cx="5727972" cy="906222"/>
          </a:xfrm>
          <a:prstGeom prst="wedgeEllipseCallout">
            <a:avLst>
              <a:gd name="adj1" fmla="val -78558"/>
              <a:gd name="adj2" fmla="val 30549"/>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1600" b="1" dirty="0" smtClean="0">
                <a:cs typeface="Akhbar MT" pitchFamily="2" charset="-78"/>
              </a:rPr>
              <a:t>وبالإضافة يا </a:t>
            </a:r>
            <a:r>
              <a:rPr lang="ar-SA" sz="1600" b="1" dirty="0" err="1" smtClean="0">
                <a:cs typeface="Akhbar MT" pitchFamily="2" charset="-78"/>
              </a:rPr>
              <a:t>ابنائي</a:t>
            </a:r>
            <a:r>
              <a:rPr lang="ar-SA" sz="1600" b="1" dirty="0" smtClean="0">
                <a:cs typeface="Akhbar MT" pitchFamily="2" charset="-78"/>
              </a:rPr>
              <a:t> تتكون من حوالي 400 مقبرة أثرية  عبارة عن بناء دائري من حجارة صلبة </a:t>
            </a:r>
            <a:endParaRPr lang="ar-OM" sz="1600" b="1" dirty="0">
              <a:cs typeface="Akhbar MT" pitchFamily="2" charset="-78"/>
            </a:endParaRPr>
          </a:p>
        </p:txBody>
      </p:sp>
      <p:pic>
        <p:nvPicPr>
          <p:cNvPr id="14" name="صورة 1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635896" y="341008"/>
            <a:ext cx="733400" cy="488934"/>
          </a:xfrm>
          <a:prstGeom prst="rect">
            <a:avLst/>
          </a:prstGeom>
          <a:ln>
            <a:noFill/>
          </a:ln>
          <a:effectLst>
            <a:softEdge rad="112500"/>
          </a:effectLst>
        </p:spPr>
      </p:pic>
      <p:pic>
        <p:nvPicPr>
          <p:cNvPr id="15" name="صوت مسجّل">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6516216" y="2717056"/>
            <a:ext cx="609600" cy="609600"/>
          </a:xfrm>
          <a:prstGeom prst="rect">
            <a:avLst/>
          </a:prstGeom>
        </p:spPr>
      </p:pic>
      <p:pic>
        <p:nvPicPr>
          <p:cNvPr id="16" name="صوت مسجّل">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2555776" y="260093"/>
            <a:ext cx="609600" cy="609600"/>
          </a:xfrm>
          <a:prstGeom prst="rect">
            <a:avLst/>
          </a:prstGeom>
        </p:spPr>
      </p:pic>
      <p:pic>
        <p:nvPicPr>
          <p:cNvPr id="17" name="صوت مسجّل">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4"/>
          <a:stretch>
            <a:fillRect/>
          </a:stretch>
        </p:blipFill>
        <p:spPr>
          <a:xfrm>
            <a:off x="3889204" y="1190504"/>
            <a:ext cx="609600" cy="329845"/>
          </a:xfrm>
          <a:prstGeom prst="rect">
            <a:avLst/>
          </a:prstGeom>
        </p:spPr>
      </p:pic>
    </p:spTree>
    <p:extLst>
      <p:ext uri="{BB962C8B-B14F-4D97-AF65-F5344CB8AC3E}">
        <p14:creationId xmlns:p14="http://schemas.microsoft.com/office/powerpoint/2010/main" val="2412372003"/>
      </p:ext>
    </p:extLst>
  </p:cSld>
  <p:clrMapOvr>
    <a:masterClrMapping/>
  </p:clrMapOvr>
  <mc:AlternateContent xmlns:mc="http://schemas.openxmlformats.org/markup-compatibility/2006" xmlns:p14="http://schemas.microsoft.com/office/powerpoint/2010/main">
    <mc:Choice Requires="p14">
      <p:transition spd="slow" p14:dur="3900" advClick="0" advTm="1000">
        <p14:glitter dir="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6" presetClass="entr" presetSubtype="21" fill="hold" grpId="0" nodeType="afterEffect">
                                  <p:stCondLst>
                                    <p:cond delay="150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 presetClass="emph" presetSubtype="2" fill="hold" nodeType="withEffect">
                                  <p:stCondLst>
                                    <p:cond delay="500"/>
                                  </p:stCondLst>
                                  <p:childTnLst>
                                    <p:animClr clrSpc="rgb" dir="cw">
                                      <p:cBhvr>
                                        <p:cTn id="20" dur="500" fill="hold"/>
                                        <p:tgtEl>
                                          <p:spTgt spid="6"/>
                                        </p:tgtEl>
                                        <p:attrNameLst>
                                          <p:attrName>fillcolor</p:attrName>
                                        </p:attrNameLst>
                                      </p:cBhvr>
                                      <p:to>
                                        <a:schemeClr val="accent2"/>
                                      </p:to>
                                    </p:animClr>
                                    <p:set>
                                      <p:cBhvr>
                                        <p:cTn id="21" dur="500" fill="hold"/>
                                        <p:tgtEl>
                                          <p:spTgt spid="6"/>
                                        </p:tgtEl>
                                        <p:attrNameLst>
                                          <p:attrName>fill.type</p:attrName>
                                        </p:attrNameLst>
                                      </p:cBhvr>
                                      <p:to>
                                        <p:strVal val="solid"/>
                                      </p:to>
                                    </p:set>
                                    <p:set>
                                      <p:cBhvr>
                                        <p:cTn id="22" dur="500" fill="hold"/>
                                        <p:tgtEl>
                                          <p:spTgt spid="6"/>
                                        </p:tgtEl>
                                        <p:attrNameLst>
                                          <p:attrName>fill.on</p:attrName>
                                        </p:attrNameLst>
                                      </p:cBhvr>
                                      <p:to>
                                        <p:strVal val="true"/>
                                      </p:to>
                                    </p:set>
                                  </p:childTnLst>
                                </p:cTn>
                              </p:par>
                            </p:childTnLst>
                          </p:cTn>
                        </p:par>
                        <p:par>
                          <p:cTn id="23" fill="hold">
                            <p:stCondLst>
                              <p:cond delay="3500"/>
                            </p:stCondLst>
                            <p:childTnLst>
                              <p:par>
                                <p:cTn id="24" presetID="1" presetClass="mediacall" presetSubtype="0" fill="hold" nodeType="afterEffect">
                                  <p:stCondLst>
                                    <p:cond delay="1500"/>
                                  </p:stCondLst>
                                  <p:childTnLst>
                                    <p:cmd type="call" cmd="playFrom(0.0)">
                                      <p:cBhvr>
                                        <p:cTn id="25" dur="13754" fill="hold"/>
                                        <p:tgtEl>
                                          <p:spTgt spid="7"/>
                                        </p:tgtEl>
                                      </p:cBhvr>
                                    </p:cmd>
                                  </p:childTnLst>
                                </p:cTn>
                              </p:par>
                            </p:childTnLst>
                          </p:cTn>
                        </p:par>
                        <p:par>
                          <p:cTn id="26" fill="hold">
                            <p:stCondLst>
                              <p:cond delay="18754"/>
                            </p:stCondLst>
                            <p:childTnLst>
                              <p:par>
                                <p:cTn id="27" presetID="42" presetClass="entr" presetSubtype="0" fill="hold" nodeType="afterEffect">
                                  <p:stCondLst>
                                    <p:cond delay="50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anim calcmode="lin" valueType="num">
                                      <p:cBhvr>
                                        <p:cTn id="30" dur="500" fill="hold"/>
                                        <p:tgtEl>
                                          <p:spTgt spid="8"/>
                                        </p:tgtEl>
                                        <p:attrNameLst>
                                          <p:attrName>ppt_x</p:attrName>
                                        </p:attrNameLst>
                                      </p:cBhvr>
                                      <p:tavLst>
                                        <p:tav tm="0">
                                          <p:val>
                                            <p:strVal val="#ppt_x"/>
                                          </p:val>
                                        </p:tav>
                                        <p:tav tm="100000">
                                          <p:val>
                                            <p:strVal val="#ppt_x"/>
                                          </p:val>
                                        </p:tav>
                                      </p:tavLst>
                                    </p:anim>
                                    <p:anim calcmode="lin" valueType="num">
                                      <p:cBhvr>
                                        <p:cTn id="31" dur="500" fill="hold"/>
                                        <p:tgtEl>
                                          <p:spTgt spid="8"/>
                                        </p:tgtEl>
                                        <p:attrNameLst>
                                          <p:attrName>ppt_y</p:attrName>
                                        </p:attrNameLst>
                                      </p:cBhvr>
                                      <p:tavLst>
                                        <p:tav tm="0">
                                          <p:val>
                                            <p:strVal val="#ppt_y+.1"/>
                                          </p:val>
                                        </p:tav>
                                        <p:tav tm="100000">
                                          <p:val>
                                            <p:strVal val="#ppt_y"/>
                                          </p:val>
                                        </p:tav>
                                      </p:tavLst>
                                    </p:anim>
                                  </p:childTnLst>
                                </p:cTn>
                              </p:par>
                            </p:childTnLst>
                          </p:cTn>
                        </p:par>
                        <p:par>
                          <p:cTn id="32" fill="hold">
                            <p:stCondLst>
                              <p:cond delay="19754"/>
                            </p:stCondLst>
                            <p:childTnLst>
                              <p:par>
                                <p:cTn id="33" presetID="2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par>
                          <p:cTn id="36" fill="hold">
                            <p:stCondLst>
                              <p:cond delay="20254"/>
                            </p:stCondLst>
                            <p:childTnLst>
                              <p:par>
                                <p:cTn id="37" presetID="1" presetClass="emph" presetSubtype="2" fill="hold" nodeType="afterEffect">
                                  <p:stCondLst>
                                    <p:cond delay="0"/>
                                  </p:stCondLst>
                                  <p:childTnLst>
                                    <p:animClr clrSpc="rgb" dir="cw">
                                      <p:cBhvr>
                                        <p:cTn id="38" dur="500" fill="hold"/>
                                        <p:tgtEl>
                                          <p:spTgt spid="9"/>
                                        </p:tgtEl>
                                        <p:attrNameLst>
                                          <p:attrName>fillcolor</p:attrName>
                                        </p:attrNameLst>
                                      </p:cBhvr>
                                      <p:to>
                                        <a:schemeClr val="accent2"/>
                                      </p:to>
                                    </p:animClr>
                                    <p:set>
                                      <p:cBhvr>
                                        <p:cTn id="39" dur="500" fill="hold"/>
                                        <p:tgtEl>
                                          <p:spTgt spid="9"/>
                                        </p:tgtEl>
                                        <p:attrNameLst>
                                          <p:attrName>fill.type</p:attrName>
                                        </p:attrNameLst>
                                      </p:cBhvr>
                                      <p:to>
                                        <p:strVal val="solid"/>
                                      </p:to>
                                    </p:set>
                                    <p:set>
                                      <p:cBhvr>
                                        <p:cTn id="40" dur="500" fill="hold"/>
                                        <p:tgtEl>
                                          <p:spTgt spid="9"/>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5658" fill="hold"/>
                                        <p:tgtEl>
                                          <p:spTgt spid="17"/>
                                        </p:tgtEl>
                                      </p:cBhvr>
                                    </p:cmd>
                                  </p:childTnLst>
                                </p:cTn>
                              </p:par>
                            </p:childTnLst>
                          </p:cTn>
                        </p:par>
                        <p:par>
                          <p:cTn id="43" fill="hold">
                            <p:stCondLst>
                              <p:cond delay="25912"/>
                            </p:stCondLst>
                            <p:childTnLst>
                              <p:par>
                                <p:cTn id="44" presetID="6" presetClass="entr" presetSubtype="16"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circle(in)">
                                      <p:cBhvr>
                                        <p:cTn id="46" dur="500"/>
                                        <p:tgtEl>
                                          <p:spTgt spid="11"/>
                                        </p:tgtEl>
                                      </p:cBhvr>
                                    </p:animEffect>
                                  </p:childTnLst>
                                </p:cTn>
                              </p:par>
                              <p:par>
                                <p:cTn id="47" presetID="1" presetClass="mediacall" presetSubtype="0" fill="hold" nodeType="withEffect">
                                  <p:stCondLst>
                                    <p:cond delay="0"/>
                                  </p:stCondLst>
                                  <p:childTnLst>
                                    <p:cmd type="call" cmd="playFrom(0.0)">
                                      <p:cBhvr>
                                        <p:cTn id="48" dur="22318" fill="hold"/>
                                        <p:tgtEl>
                                          <p:spTgt spid="15"/>
                                        </p:tgtEl>
                                      </p:cBhvr>
                                    </p:cmd>
                                  </p:childTnLst>
                                </p:cTn>
                              </p:par>
                              <p:par>
                                <p:cTn id="49" presetID="1" presetClass="emph" presetSubtype="2" fill="hold" nodeType="withEffect">
                                  <p:stCondLst>
                                    <p:cond delay="0"/>
                                  </p:stCondLst>
                                  <p:childTnLst>
                                    <p:animClr clrSpc="rgb" dir="cw">
                                      <p:cBhvr>
                                        <p:cTn id="50" dur="500" fill="hold"/>
                                        <p:tgtEl>
                                          <p:spTgt spid="11"/>
                                        </p:tgtEl>
                                        <p:attrNameLst>
                                          <p:attrName>fillcolor</p:attrName>
                                        </p:attrNameLst>
                                      </p:cBhvr>
                                      <p:to>
                                        <a:schemeClr val="accent2"/>
                                      </p:to>
                                    </p:animClr>
                                    <p:set>
                                      <p:cBhvr>
                                        <p:cTn id="51" dur="500" fill="hold"/>
                                        <p:tgtEl>
                                          <p:spTgt spid="11"/>
                                        </p:tgtEl>
                                        <p:attrNameLst>
                                          <p:attrName>fill.type</p:attrName>
                                        </p:attrNameLst>
                                      </p:cBhvr>
                                      <p:to>
                                        <p:strVal val="solid"/>
                                      </p:to>
                                    </p:set>
                                    <p:set>
                                      <p:cBhvr>
                                        <p:cTn id="52" dur="500" fill="hold"/>
                                        <p:tgtEl>
                                          <p:spTgt spid="11"/>
                                        </p:tgtEl>
                                        <p:attrNameLst>
                                          <p:attrName>fill.on</p:attrName>
                                        </p:attrNameLst>
                                      </p:cBhvr>
                                      <p:to>
                                        <p:strVal val="true"/>
                                      </p:to>
                                    </p:set>
                                  </p:childTnLst>
                                </p:cTn>
                              </p:par>
                            </p:childTnLst>
                          </p:cTn>
                        </p:par>
                        <p:par>
                          <p:cTn id="53" fill="hold">
                            <p:stCondLst>
                              <p:cond delay="48230"/>
                            </p:stCondLst>
                            <p:childTnLst>
                              <p:par>
                                <p:cTn id="54" presetID="6" presetClass="entr" presetSubtype="16" fill="hold" nodeType="afterEffect">
                                  <p:stCondLst>
                                    <p:cond delay="1000"/>
                                  </p:stCondLst>
                                  <p:childTnLst>
                                    <p:set>
                                      <p:cBhvr>
                                        <p:cTn id="55" dur="1" fill="hold">
                                          <p:stCondLst>
                                            <p:cond delay="0"/>
                                          </p:stCondLst>
                                        </p:cTn>
                                        <p:tgtEl>
                                          <p:spTgt spid="12"/>
                                        </p:tgtEl>
                                        <p:attrNameLst>
                                          <p:attrName>style.visibility</p:attrName>
                                        </p:attrNameLst>
                                      </p:cBhvr>
                                      <p:to>
                                        <p:strVal val="visible"/>
                                      </p:to>
                                    </p:set>
                                    <p:animEffect transition="in" filter="circle(in)">
                                      <p:cBhvr>
                                        <p:cTn id="56" dur="500"/>
                                        <p:tgtEl>
                                          <p:spTgt spid="12"/>
                                        </p:tgtEl>
                                      </p:cBhvr>
                                    </p:animEffect>
                                  </p:childTnLst>
                                </p:cTn>
                              </p:par>
                              <p:par>
                                <p:cTn id="57" presetID="6" presetClass="entr" presetSubtype="16" fill="hold" grpId="0" nodeType="withEffect">
                                  <p:stCondLst>
                                    <p:cond delay="1000"/>
                                  </p:stCondLst>
                                  <p:childTnLst>
                                    <p:set>
                                      <p:cBhvr>
                                        <p:cTn id="58" dur="1" fill="hold">
                                          <p:stCondLst>
                                            <p:cond delay="0"/>
                                          </p:stCondLst>
                                        </p:cTn>
                                        <p:tgtEl>
                                          <p:spTgt spid="13"/>
                                        </p:tgtEl>
                                        <p:attrNameLst>
                                          <p:attrName>style.visibility</p:attrName>
                                        </p:attrNameLst>
                                      </p:cBhvr>
                                      <p:to>
                                        <p:strVal val="visible"/>
                                      </p:to>
                                    </p:set>
                                    <p:animEffect transition="in" filter="circle(in)">
                                      <p:cBhvr>
                                        <p:cTn id="59" dur="500"/>
                                        <p:tgtEl>
                                          <p:spTgt spid="13"/>
                                        </p:tgtEl>
                                      </p:cBhvr>
                                    </p:animEffect>
                                  </p:childTnLst>
                                </p:cTn>
                              </p:par>
                            </p:childTnLst>
                          </p:cTn>
                        </p:par>
                        <p:par>
                          <p:cTn id="60" fill="hold">
                            <p:stCondLst>
                              <p:cond delay="49730"/>
                            </p:stCondLst>
                            <p:childTnLst>
                              <p:par>
                                <p:cTn id="61" presetID="1" presetClass="emph" presetSubtype="2" fill="hold" nodeType="afterEffect">
                                  <p:stCondLst>
                                    <p:cond delay="0"/>
                                  </p:stCondLst>
                                  <p:childTnLst>
                                    <p:animClr clrSpc="rgb" dir="cw">
                                      <p:cBhvr>
                                        <p:cTn id="62" dur="500" fill="hold"/>
                                        <p:tgtEl>
                                          <p:spTgt spid="13"/>
                                        </p:tgtEl>
                                        <p:attrNameLst>
                                          <p:attrName>fillcolor</p:attrName>
                                        </p:attrNameLst>
                                      </p:cBhvr>
                                      <p:to>
                                        <a:schemeClr val="accent2"/>
                                      </p:to>
                                    </p:animClr>
                                    <p:set>
                                      <p:cBhvr>
                                        <p:cTn id="63" dur="500" fill="hold"/>
                                        <p:tgtEl>
                                          <p:spTgt spid="13"/>
                                        </p:tgtEl>
                                        <p:attrNameLst>
                                          <p:attrName>fill.type</p:attrName>
                                        </p:attrNameLst>
                                      </p:cBhvr>
                                      <p:to>
                                        <p:strVal val="solid"/>
                                      </p:to>
                                    </p:set>
                                    <p:set>
                                      <p:cBhvr>
                                        <p:cTn id="64" dur="500" fill="hold"/>
                                        <p:tgtEl>
                                          <p:spTgt spid="13"/>
                                        </p:tgtEl>
                                        <p:attrNameLst>
                                          <p:attrName>fill.on</p:attrName>
                                        </p:attrNameLst>
                                      </p:cBhvr>
                                      <p:to>
                                        <p:strVal val="true"/>
                                      </p:to>
                                    </p:set>
                                  </p:childTnLst>
                                </p:cTn>
                              </p:par>
                              <p:par>
                                <p:cTn id="65" presetID="1" presetClass="mediacall" presetSubtype="0" fill="hold" nodeType="withEffect">
                                  <p:stCondLst>
                                    <p:cond delay="0"/>
                                  </p:stCondLst>
                                  <p:childTnLst>
                                    <p:cmd type="call" cmd="playFrom(0.0)">
                                      <p:cBhvr>
                                        <p:cTn id="66" dur="11144" fill="hold"/>
                                        <p:tgtEl>
                                          <p:spTgt spid="16"/>
                                        </p:tgtEl>
                                      </p:cBhvr>
                                    </p:cmd>
                                  </p:childTnLst>
                                </p:cTn>
                              </p:par>
                              <p:par>
                                <p:cTn id="67" presetID="6" presetClass="entr" presetSubtype="16" fill="hold"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circle(in)">
                                      <p:cBhvr>
                                        <p:cTn id="6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0" fill="hold" display="0">
                  <p:stCondLst>
                    <p:cond delay="indefinite"/>
                  </p:stCondLst>
                  <p:endCondLst>
                    <p:cond evt="onStopAudio" delay="0">
                      <p:tgtEl>
                        <p:sldTgt/>
                      </p:tgtEl>
                    </p:cond>
                  </p:endCondLst>
                </p:cTn>
                <p:tgtEl>
                  <p:spTgt spid="7"/>
                </p:tgtEl>
              </p:cMediaNode>
            </p:audio>
            <p:audio>
              <p:cMediaNode vol="80000">
                <p:cTn id="71" fill="hold" display="0">
                  <p:stCondLst>
                    <p:cond delay="indefinite"/>
                  </p:stCondLst>
                  <p:endCondLst>
                    <p:cond evt="onStopAudio" delay="0">
                      <p:tgtEl>
                        <p:sldTgt/>
                      </p:tgtEl>
                    </p:cond>
                  </p:endCondLst>
                </p:cTn>
                <p:tgtEl>
                  <p:spTgt spid="10"/>
                </p:tgtEl>
              </p:cMediaNode>
            </p:audio>
            <p:audio>
              <p:cMediaNode vol="80000">
                <p:cTn id="72" fill="hold" display="0">
                  <p:stCondLst>
                    <p:cond delay="indefinite"/>
                  </p:stCondLst>
                  <p:endCondLst>
                    <p:cond evt="onStopAudio" delay="0">
                      <p:tgtEl>
                        <p:sldTgt/>
                      </p:tgtEl>
                    </p:cond>
                  </p:endCondLst>
                </p:cTn>
                <p:tgtEl>
                  <p:spTgt spid="15"/>
                </p:tgtEl>
              </p:cMediaNode>
            </p:audio>
            <p:audio>
              <p:cMediaNode vol="80000">
                <p:cTn id="73" fill="hold" display="0">
                  <p:stCondLst>
                    <p:cond delay="indefinite"/>
                  </p:stCondLst>
                  <p:endCondLst>
                    <p:cond evt="onStopAudio" delay="0">
                      <p:tgtEl>
                        <p:sldTgt/>
                      </p:tgtEl>
                    </p:cond>
                  </p:endCondLst>
                </p:cTn>
                <p:tgtEl>
                  <p:spTgt spid="16"/>
                </p:tgtEl>
              </p:cMediaNode>
            </p:audio>
            <p:audio>
              <p:cMediaNode vol="80000">
                <p:cTn id="74" fill="hold" display="0">
                  <p:stCondLst>
                    <p:cond delay="indefinite"/>
                  </p:stCondLst>
                  <p:endCondLst>
                    <p:cond evt="onStopAudio" delay="0">
                      <p:tgtEl>
                        <p:sldTgt/>
                      </p:tgtEl>
                    </p:cond>
                  </p:endCondLst>
                </p:cTn>
                <p:tgtEl>
                  <p:spTgt spid="17"/>
                </p:tgtEl>
              </p:cMediaNode>
            </p:audio>
          </p:childTnLst>
        </p:cTn>
      </p:par>
    </p:tnLst>
    <p:bldLst>
      <p:bldP spid="6" grpId="0" animBg="1"/>
      <p:bldP spid="9" grpId="0" animBg="1"/>
      <p:bldP spid="11"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557" y="-52562"/>
            <a:ext cx="9187557" cy="68906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صورة 4"/>
          <p:cNvPicPr>
            <a:picLocks noChangeAspect="1"/>
          </p:cNvPicPr>
          <p:nvPr/>
        </p:nvPicPr>
        <p:blipFill rotWithShape="1">
          <a:blip r:embed="rId9">
            <a:extLst>
              <a:ext uri="{28A0092B-C50C-407E-A947-70E740481C1C}">
                <a14:useLocalDpi xmlns:a14="http://schemas.microsoft.com/office/drawing/2010/main" val="0"/>
              </a:ext>
            </a:extLst>
          </a:blip>
          <a:srcRect l="4746" t="23907" b="6930"/>
          <a:stretch/>
        </p:blipFill>
        <p:spPr>
          <a:xfrm>
            <a:off x="6110335" y="5606206"/>
            <a:ext cx="2440631" cy="1231900"/>
          </a:xfrm>
          <a:prstGeom prst="ellipse">
            <a:avLst/>
          </a:prstGeom>
          <a:ln>
            <a:noFill/>
          </a:ln>
          <a:effectLst>
            <a:softEdge rad="112500"/>
          </a:effectLst>
        </p:spPr>
      </p:pic>
      <p:sp>
        <p:nvSpPr>
          <p:cNvPr id="2" name="وسيلة شرح بيضاوية 1"/>
          <p:cNvSpPr/>
          <p:nvPr/>
        </p:nvSpPr>
        <p:spPr>
          <a:xfrm>
            <a:off x="4615826" y="5298876"/>
            <a:ext cx="1494509" cy="648072"/>
          </a:xfrm>
          <a:prstGeom prst="wedgeEllipseCallout">
            <a:avLst>
              <a:gd name="adj1" fmla="val 98136"/>
              <a:gd name="adj2" fmla="val 58580"/>
            </a:avLst>
          </a:prstGeom>
          <a:effectLst>
            <a:glow rad="101600">
              <a:schemeClr val="accent6">
                <a:satMod val="175000"/>
                <a:alpha val="40000"/>
              </a:schemeClr>
            </a:glow>
            <a:innerShdw blurRad="63500" dist="50800" dir="54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1" anchor="ctr"/>
          <a:lstStyle/>
          <a:p>
            <a:pPr algn="ctr"/>
            <a:r>
              <a:rPr lang="ar-SA" dirty="0" smtClean="0"/>
              <a:t>إبداع وهندسة </a:t>
            </a:r>
            <a:endParaRPr lang="ar-OM" dirty="0"/>
          </a:p>
        </p:txBody>
      </p:sp>
      <p:pic>
        <p:nvPicPr>
          <p:cNvPr id="6" name="صوت مسجّل">
            <a:hlinkClick r:id="" action="ppaction://media"/>
          </p:cNvPr>
          <p:cNvPicPr>
            <a:picLocks noChangeAspect="1"/>
          </p:cNvPicPr>
          <p:nvPr>
            <a:audioFile r:link="rId1"/>
            <p:extLst>
              <p:ext uri="{DAA4B4D4-6D71-4841-9C94-3DE7FCFB9230}">
                <p14:media xmlns:p14="http://schemas.microsoft.com/office/powerpoint/2010/main" r:embed="rId2">
                  <p14:trim st="2964.264"/>
                </p14:media>
              </p:ext>
            </p:extLst>
          </p:nvPr>
        </p:nvPicPr>
        <p:blipFill>
          <a:blip r:embed="rId10">
            <a:duotone>
              <a:prstClr val="black"/>
              <a:schemeClr val="tx2">
                <a:tint val="45000"/>
                <a:satMod val="400000"/>
              </a:schemeClr>
            </a:duotone>
          </a:blip>
          <a:stretch>
            <a:fillRect/>
          </a:stretch>
        </p:blipFill>
        <p:spPr>
          <a:xfrm>
            <a:off x="4788024" y="5527636"/>
            <a:ext cx="304800" cy="304800"/>
          </a:xfrm>
          <a:prstGeom prst="rect">
            <a:avLst/>
          </a:prstGeom>
        </p:spPr>
      </p:pic>
      <p:pic>
        <p:nvPicPr>
          <p:cNvPr id="13" name="صوت مسجّل">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duotone>
              <a:prstClr val="black"/>
              <a:schemeClr val="accent5">
                <a:tint val="45000"/>
                <a:satMod val="400000"/>
              </a:schemeClr>
            </a:duotone>
          </a:blip>
          <a:stretch>
            <a:fillRect/>
          </a:stretch>
        </p:blipFill>
        <p:spPr>
          <a:xfrm>
            <a:off x="2442322" y="1282632"/>
            <a:ext cx="609600" cy="304800"/>
          </a:xfrm>
          <a:prstGeom prst="rect">
            <a:avLst/>
          </a:prstGeom>
        </p:spPr>
      </p:pic>
      <p:pic>
        <p:nvPicPr>
          <p:cNvPr id="15" name="صورة 14"/>
          <p:cNvPicPr>
            <a:picLocks noChangeAspect="1"/>
          </p:cNvPicPr>
          <p:nvPr/>
        </p:nvPicPr>
        <p:blipFill rotWithShape="1">
          <a:blip r:embed="rId11">
            <a:extLst>
              <a:ext uri="{28A0092B-C50C-407E-A947-70E740481C1C}">
                <a14:useLocalDpi xmlns:a14="http://schemas.microsoft.com/office/drawing/2010/main" val="0"/>
              </a:ext>
            </a:extLst>
          </a:blip>
          <a:srcRect l="25000" t="12708" r="4166" b="17084"/>
          <a:stretch/>
        </p:blipFill>
        <p:spPr>
          <a:xfrm>
            <a:off x="7178250" y="2055708"/>
            <a:ext cx="1944216" cy="2493737"/>
          </a:xfrm>
          <a:prstGeom prst="rect">
            <a:avLst/>
          </a:prstGeom>
          <a:ln>
            <a:noFill/>
          </a:ln>
          <a:effectLst>
            <a:softEdge rad="112500"/>
          </a:effectLst>
        </p:spPr>
      </p:pic>
      <p:sp>
        <p:nvSpPr>
          <p:cNvPr id="8" name="وسيلة شرح بيضاوية 7"/>
          <p:cNvSpPr/>
          <p:nvPr/>
        </p:nvSpPr>
        <p:spPr>
          <a:xfrm>
            <a:off x="2678298" y="2780928"/>
            <a:ext cx="3432037" cy="936104"/>
          </a:xfrm>
          <a:prstGeom prst="wedgeEllipseCallout">
            <a:avLst>
              <a:gd name="adj1" fmla="val 88102"/>
              <a:gd name="adj2" fmla="val -50897"/>
            </a:avLst>
          </a:prstGeom>
          <a:ln>
            <a:solidFill>
              <a:schemeClr val="tx1">
                <a:lumMod val="95000"/>
                <a:lumOff val="5000"/>
              </a:schemeClr>
            </a:solidFill>
          </a:ln>
          <a:effectLst>
            <a:glow rad="139700">
              <a:schemeClr val="accent6">
                <a:satMod val="175000"/>
                <a:alpha val="40000"/>
              </a:schemeClr>
            </a:glow>
            <a:innerShdw blurRad="114300">
              <a:prstClr val="black"/>
            </a:innerShd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2000" b="1" dirty="0" smtClean="0">
                <a:cs typeface="Akhbar MT" pitchFamily="2" charset="-78"/>
              </a:rPr>
              <a:t>ولكن يا أصدقائي مديتنا بها العديد من الحصون فلا تنسوا زيارتنا قريبا </a:t>
            </a:r>
            <a:endParaRPr lang="ar-OM" sz="2000" b="1" dirty="0">
              <a:cs typeface="Akhbar MT" pitchFamily="2" charset="-78"/>
            </a:endParaRPr>
          </a:p>
        </p:txBody>
      </p:sp>
      <p:pic>
        <p:nvPicPr>
          <p:cNvPr id="10" name="صوت مسجّل">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0">
            <a:duotone>
              <a:prstClr val="black"/>
              <a:schemeClr val="tx2">
                <a:tint val="45000"/>
                <a:satMod val="400000"/>
              </a:schemeClr>
            </a:duotone>
          </a:blip>
          <a:stretch>
            <a:fillRect/>
          </a:stretch>
        </p:blipFill>
        <p:spPr>
          <a:xfrm>
            <a:off x="2872724" y="3036248"/>
            <a:ext cx="358396" cy="358396"/>
          </a:xfrm>
          <a:prstGeom prst="rect">
            <a:avLst/>
          </a:prstGeom>
        </p:spPr>
      </p:pic>
      <p:sp>
        <p:nvSpPr>
          <p:cNvPr id="7" name="وسيلة شرح بيضاوية 6"/>
          <p:cNvSpPr/>
          <p:nvPr/>
        </p:nvSpPr>
        <p:spPr>
          <a:xfrm>
            <a:off x="2252943" y="840362"/>
            <a:ext cx="4282745" cy="1189340"/>
          </a:xfrm>
          <a:prstGeom prst="wedgeEllipseCallout">
            <a:avLst>
              <a:gd name="adj1" fmla="val 90230"/>
              <a:gd name="adj2" fmla="val 114894"/>
            </a:avLst>
          </a:prstGeom>
          <a:ln/>
          <a:effectLst>
            <a:glow rad="101600">
              <a:schemeClr val="accent6">
                <a:satMod val="175000"/>
                <a:alpha val="40000"/>
              </a:schemeClr>
            </a:glow>
            <a:innerShdw blurRad="114300">
              <a:prstClr val="black"/>
            </a:innerShdw>
          </a:effectLst>
        </p:spPr>
        <p:style>
          <a:lnRef idx="2">
            <a:schemeClr val="dk1"/>
          </a:lnRef>
          <a:fillRef idx="1">
            <a:schemeClr val="lt1"/>
          </a:fillRef>
          <a:effectRef idx="0">
            <a:schemeClr val="dk1"/>
          </a:effectRef>
          <a:fontRef idx="minor">
            <a:schemeClr val="dk1"/>
          </a:fontRef>
        </p:style>
        <p:txBody>
          <a:bodyPr rtlCol="1" anchor="ctr"/>
          <a:lstStyle/>
          <a:p>
            <a:pPr lvl="0" algn="l"/>
            <a:r>
              <a:rPr lang="ar-SA" sz="2000" dirty="0">
                <a:solidFill>
                  <a:srgbClr val="000000"/>
                </a:solidFill>
                <a:cs typeface="Akhbar MT" pitchFamily="2" charset="-78"/>
              </a:rPr>
              <a:t>نحن الآن </a:t>
            </a:r>
            <a:r>
              <a:rPr lang="ar-SA" sz="2000" dirty="0" smtClean="0">
                <a:solidFill>
                  <a:srgbClr val="000000"/>
                </a:solidFill>
                <a:cs typeface="Akhbar MT" pitchFamily="2" charset="-78"/>
              </a:rPr>
              <a:t>في الحصن </a:t>
            </a:r>
            <a:r>
              <a:rPr lang="ar-SA" sz="2000" dirty="0">
                <a:solidFill>
                  <a:srgbClr val="000000"/>
                </a:solidFill>
                <a:cs typeface="Akhbar MT" pitchFamily="2" charset="-78"/>
              </a:rPr>
              <a:t>الذي يسمى باسمها وهو من أكبر حصونها ويعود تاريخ بنائه إلى ما قبل 400 سنة</a:t>
            </a:r>
            <a:endParaRPr lang="ar-OM" sz="2000" dirty="0">
              <a:solidFill>
                <a:srgbClr val="000000"/>
              </a:solidFill>
              <a:cs typeface="Akhbar MT" pitchFamily="2" charset="-78"/>
            </a:endParaRPr>
          </a:p>
        </p:txBody>
      </p:sp>
    </p:spTree>
    <p:extLst>
      <p:ext uri="{BB962C8B-B14F-4D97-AF65-F5344CB8AC3E}">
        <p14:creationId xmlns:p14="http://schemas.microsoft.com/office/powerpoint/2010/main" val="1129736859"/>
      </p:ext>
    </p:extLst>
  </p:cSld>
  <p:clrMapOvr>
    <a:masterClrMapping/>
  </p:clrMapOvr>
  <mc:AlternateContent xmlns:mc="http://schemas.openxmlformats.org/markup-compatibility/2006" xmlns:p14="http://schemas.microsoft.com/office/powerpoint/2010/main">
    <mc:Choice Requires="p14">
      <p:transition spd="slow" p14:dur="3900" advClick="0" advTm="1000">
        <p14:glitter dir="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5"/>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par>
                          <p:cTn id="12" fill="hold">
                            <p:stCondLst>
                              <p:cond delay="0"/>
                            </p:stCondLst>
                            <p:childTnLst>
                              <p:par>
                                <p:cTn id="13" presetID="6"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500"/>
                                        <p:tgtEl>
                                          <p:spTgt spid="7"/>
                                        </p:tgtEl>
                                      </p:cBhvr>
                                    </p:animEffect>
                                  </p:childTnLst>
                                </p:cTn>
                              </p:par>
                              <p:par>
                                <p:cTn id="16" presetID="1" presetClass="mediacall" presetSubtype="0" fill="hold" nodeType="withEffect">
                                  <p:stCondLst>
                                    <p:cond delay="0"/>
                                  </p:stCondLst>
                                  <p:childTnLst>
                                    <p:cmd type="call" cmd="playFrom(0.0)">
                                      <p:cBhvr>
                                        <p:cTn id="17" dur="11712" fill="hold"/>
                                        <p:tgtEl>
                                          <p:spTgt spid="13"/>
                                        </p:tgtEl>
                                      </p:cBhvr>
                                    </p:cmd>
                                  </p:childTnLst>
                                </p:cTn>
                              </p:par>
                            </p:childTnLst>
                          </p:cTn>
                        </p:par>
                        <p:par>
                          <p:cTn id="18" fill="hold">
                            <p:stCondLst>
                              <p:cond delay="11712"/>
                            </p:stCondLst>
                            <p:childTnLst>
                              <p:par>
                                <p:cTn id="19" presetID="6" presetClass="entr" presetSubtype="16"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500"/>
                                        <p:tgtEl>
                                          <p:spTgt spid="2"/>
                                        </p:tgtEl>
                                      </p:cBhvr>
                                    </p:animEffect>
                                  </p:childTnLst>
                                </p:cTn>
                              </p:par>
                              <p:par>
                                <p:cTn id="22" presetID="1" presetClass="mediacall" presetSubtype="0" fill="hold" nodeType="withEffect">
                                  <p:stCondLst>
                                    <p:cond delay="0"/>
                                  </p:stCondLst>
                                  <p:childTnLst>
                                    <p:cmd type="call" cmd="playFrom(0.0)">
                                      <p:cBhvr>
                                        <p:cTn id="23" dur="2084" fill="hold"/>
                                        <p:tgtEl>
                                          <p:spTgt spid="6"/>
                                        </p:tgtEl>
                                      </p:cBhvr>
                                    </p:cmd>
                                  </p:childTnLst>
                                </p:cTn>
                              </p:par>
                            </p:childTnLst>
                          </p:cTn>
                        </p:par>
                        <p:par>
                          <p:cTn id="24" fill="hold">
                            <p:stCondLst>
                              <p:cond delay="13796"/>
                            </p:stCondLst>
                            <p:childTnLst>
                              <p:par>
                                <p:cTn id="25" presetID="21"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500"/>
                                        <p:tgtEl>
                                          <p:spTgt spid="8"/>
                                        </p:tgtEl>
                                      </p:cBhvr>
                                    </p:animEffect>
                                  </p:childTnLst>
                                </p:cTn>
                              </p:par>
                              <p:par>
                                <p:cTn id="28" presetID="1" presetClass="mediacall" presetSubtype="0" fill="hold" nodeType="withEffect">
                                  <p:stCondLst>
                                    <p:cond delay="0"/>
                                  </p:stCondLst>
                                  <p:childTnLst>
                                    <p:cmd type="call" cmd="playFrom(0.0)">
                                      <p:cBhvr>
                                        <p:cTn id="29" dur="1129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6"/>
                </p:tgtEl>
              </p:cMediaNode>
            </p:audio>
            <p:audio>
              <p:cMediaNode vol="80000">
                <p:cTn id="31" fill="hold" display="0">
                  <p:stCondLst>
                    <p:cond delay="indefinite"/>
                  </p:stCondLst>
                  <p:endCondLst>
                    <p:cond evt="onStopAudio" delay="0">
                      <p:tgtEl>
                        <p:sldTgt/>
                      </p:tgtEl>
                    </p:cond>
                  </p:endCondLst>
                </p:cTn>
                <p:tgtEl>
                  <p:spTgt spid="10"/>
                </p:tgtEl>
              </p:cMediaNode>
            </p:audio>
            <p:audio>
              <p:cMediaNode vol="80000">
                <p:cTn id="32" fill="hold" display="0">
                  <p:stCondLst>
                    <p:cond delay="indefinite"/>
                  </p:stCondLst>
                  <p:endCondLst>
                    <p:cond evt="onStopAudio" delay="0">
                      <p:tgtEl>
                        <p:sldTgt/>
                      </p:tgtEl>
                    </p:cond>
                  </p:endCondLst>
                </p:cTn>
                <p:tgtEl>
                  <p:spTgt spid="13"/>
                </p:tgtEl>
              </p:cMediaNode>
            </p:audio>
          </p:childTnLst>
        </p:cTn>
      </p:par>
    </p:tnLst>
    <p:bldLst>
      <p:bldP spid="2" grpId="0" animBg="1"/>
      <p:bldP spid="8"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pic>
        <p:nvPicPr>
          <p:cNvPr id="4" name="صورة 3"/>
          <p:cNvPicPr>
            <a:picLocks noChangeAspect="1"/>
          </p:cNvPicPr>
          <p:nvPr/>
        </p:nvPicPr>
        <p:blipFill rotWithShape="1">
          <a:blip r:embed="rId5">
            <a:extLst>
              <a:ext uri="{28A0092B-C50C-407E-A947-70E740481C1C}">
                <a14:useLocalDpi xmlns:a14="http://schemas.microsoft.com/office/drawing/2010/main" val="0"/>
              </a:ext>
            </a:extLst>
          </a:blip>
          <a:srcRect l="5107" t="1192" r="65895" b="10951"/>
          <a:stretch/>
        </p:blipFill>
        <p:spPr>
          <a:xfrm>
            <a:off x="7308304" y="458540"/>
            <a:ext cx="1714500" cy="5194300"/>
          </a:xfrm>
          <a:prstGeom prst="ellipse">
            <a:avLst/>
          </a:prstGeom>
          <a:ln>
            <a:noFill/>
          </a:ln>
          <a:effectLst>
            <a:innerShdw blurRad="63500" dist="50800" dir="5400000">
              <a:prstClr val="black">
                <a:alpha val="50000"/>
              </a:prstClr>
            </a:innerShdw>
            <a:softEdge rad="127000"/>
          </a:effectLst>
        </p:spPr>
      </p:pic>
      <p:sp>
        <p:nvSpPr>
          <p:cNvPr id="5" name="وسيلة شرح مستطيلة مستديرة الزوايا 4"/>
          <p:cNvSpPr/>
          <p:nvPr/>
        </p:nvSpPr>
        <p:spPr>
          <a:xfrm>
            <a:off x="238448" y="548680"/>
            <a:ext cx="7056784" cy="3816424"/>
          </a:xfrm>
          <a:prstGeom prst="wedgeRoundRectCallout">
            <a:avLst>
              <a:gd name="adj1" fmla="val 62493"/>
              <a:gd name="adj2" fmla="val -16585"/>
              <a:gd name="adj3" fmla="val 16667"/>
            </a:avLst>
          </a:prstGeom>
          <a:ln/>
          <a:effectLst>
            <a:glow rad="139700">
              <a:schemeClr val="accent6">
                <a:satMod val="175000"/>
                <a:alpha val="40000"/>
              </a:schemeClr>
            </a:glow>
            <a:innerShdw blurRad="114300">
              <a:prstClr val="black"/>
            </a:innerShdw>
            <a:softEdge rad="12700"/>
          </a:effectLst>
        </p:spPr>
        <p:style>
          <a:lnRef idx="2">
            <a:schemeClr val="dk1"/>
          </a:lnRef>
          <a:fillRef idx="1">
            <a:schemeClr val="lt1"/>
          </a:fillRef>
          <a:effectRef idx="0">
            <a:schemeClr val="dk1"/>
          </a:effectRef>
          <a:fontRef idx="minor">
            <a:schemeClr val="dk1"/>
          </a:fontRef>
        </p:style>
        <p:txBody>
          <a:bodyPr rtlCol="1" anchor="t"/>
          <a:lstStyle/>
          <a:p>
            <a:pPr lvl="0" algn="dist"/>
            <a:r>
              <a:rPr lang="ar-SA" sz="1600" b="1" dirty="0">
                <a:solidFill>
                  <a:srgbClr val="000000"/>
                </a:solidFill>
                <a:cs typeface="Akhbar MT" pitchFamily="2" charset="-78"/>
              </a:rPr>
              <a:t>لقد </a:t>
            </a:r>
            <a:r>
              <a:rPr lang="ar-SA" sz="1600" b="1" dirty="0" smtClean="0">
                <a:solidFill>
                  <a:srgbClr val="000000"/>
                </a:solidFill>
                <a:cs typeface="Akhbar MT" pitchFamily="2" charset="-78"/>
              </a:rPr>
              <a:t>حظيتْ </a:t>
            </a:r>
            <a:r>
              <a:rPr lang="ar-SA" sz="1600" b="1" dirty="0">
                <a:solidFill>
                  <a:srgbClr val="000000"/>
                </a:solidFill>
                <a:cs typeface="Akhbar MT" pitchFamily="2" charset="-78"/>
              </a:rPr>
              <a:t>هذه </a:t>
            </a:r>
            <a:r>
              <a:rPr lang="ar-SA" sz="1600" b="1" dirty="0" smtClean="0">
                <a:solidFill>
                  <a:srgbClr val="000000"/>
                </a:solidFill>
                <a:cs typeface="Akhbar MT" pitchFamily="2" charset="-78"/>
              </a:rPr>
              <a:t>الولايةُ </a:t>
            </a:r>
            <a:r>
              <a:rPr lang="ar-SA" sz="1600" b="1" dirty="0">
                <a:solidFill>
                  <a:srgbClr val="000000"/>
                </a:solidFill>
                <a:cs typeface="Akhbar MT" pitchFamily="2" charset="-78"/>
              </a:rPr>
              <a:t>في </a:t>
            </a:r>
            <a:r>
              <a:rPr lang="ar-SA" sz="1600" b="1" dirty="0" smtClean="0">
                <a:solidFill>
                  <a:srgbClr val="000000"/>
                </a:solidFill>
                <a:cs typeface="Akhbar MT" pitchFamily="2" charset="-78"/>
              </a:rPr>
              <a:t>العهدِ الزاهرِ لحضرةِ صاحبِ الجلالةِ السلطانِ المعظمِ بالعديدِ مِنَ المُنجزاتِ </a:t>
            </a:r>
            <a:r>
              <a:rPr lang="ar-SA" sz="1600" b="1" dirty="0">
                <a:solidFill>
                  <a:srgbClr val="000000"/>
                </a:solidFill>
                <a:cs typeface="Akhbar MT" pitchFamily="2" charset="-78"/>
              </a:rPr>
              <a:t>، </a:t>
            </a:r>
            <a:r>
              <a:rPr lang="ar-SA" sz="1600" b="1" dirty="0" smtClean="0">
                <a:solidFill>
                  <a:srgbClr val="000000"/>
                </a:solidFill>
                <a:cs typeface="Akhbar MT" pitchFamily="2" charset="-78"/>
              </a:rPr>
              <a:t>فبالإضافةِ </a:t>
            </a:r>
            <a:r>
              <a:rPr lang="ar-SA" sz="1600" b="1" dirty="0">
                <a:solidFill>
                  <a:srgbClr val="000000"/>
                </a:solidFill>
                <a:cs typeface="Akhbar MT" pitchFamily="2" charset="-78"/>
              </a:rPr>
              <a:t>إلى </a:t>
            </a:r>
            <a:r>
              <a:rPr lang="ar-SA" sz="1600" b="1" dirty="0" smtClean="0">
                <a:solidFill>
                  <a:srgbClr val="000000"/>
                </a:solidFill>
                <a:cs typeface="Akhbar MT" pitchFamily="2" charset="-78"/>
              </a:rPr>
              <a:t>توافرِ الخدْماتِ الرئيسيةِ </a:t>
            </a:r>
            <a:r>
              <a:rPr lang="ar-SA" sz="1600" b="1" dirty="0">
                <a:solidFill>
                  <a:srgbClr val="000000"/>
                </a:solidFill>
                <a:cs typeface="Akhbar MT" pitchFamily="2" charset="-78"/>
              </a:rPr>
              <a:t>بها ، </a:t>
            </a:r>
            <a:r>
              <a:rPr lang="ar-SA" sz="1600" b="1" dirty="0" smtClean="0">
                <a:solidFill>
                  <a:srgbClr val="000000"/>
                </a:solidFill>
                <a:cs typeface="Akhbar MT" pitchFamily="2" charset="-78"/>
              </a:rPr>
              <a:t>والمؤسساتِ الحكوميةِ القائمةِ </a:t>
            </a:r>
            <a:r>
              <a:rPr lang="ar-SA" sz="1600" b="1" dirty="0">
                <a:solidFill>
                  <a:srgbClr val="000000"/>
                </a:solidFill>
                <a:cs typeface="Akhbar MT" pitchFamily="2" charset="-78"/>
              </a:rPr>
              <a:t>على </a:t>
            </a:r>
            <a:r>
              <a:rPr lang="ar-SA" sz="1600" b="1" dirty="0" smtClean="0">
                <a:solidFill>
                  <a:srgbClr val="000000"/>
                </a:solidFill>
                <a:cs typeface="Akhbar MT" pitchFamily="2" charset="-78"/>
              </a:rPr>
              <a:t>إدارتِها </a:t>
            </a:r>
            <a:r>
              <a:rPr lang="ar-SA" sz="1600" b="1" dirty="0">
                <a:solidFill>
                  <a:srgbClr val="000000"/>
                </a:solidFill>
                <a:cs typeface="Akhbar MT" pitchFamily="2" charset="-78"/>
              </a:rPr>
              <a:t>، </a:t>
            </a:r>
            <a:r>
              <a:rPr lang="ar-SA" sz="1600" b="1" dirty="0" smtClean="0">
                <a:solidFill>
                  <a:srgbClr val="000000"/>
                </a:solidFill>
                <a:cs typeface="Akhbar MT" pitchFamily="2" charset="-78"/>
              </a:rPr>
              <a:t>توجدُ </a:t>
            </a:r>
            <a:r>
              <a:rPr lang="ar-SA" sz="1600" b="1" dirty="0">
                <a:solidFill>
                  <a:srgbClr val="000000"/>
                </a:solidFill>
                <a:cs typeface="Akhbar MT" pitchFamily="2" charset="-78"/>
              </a:rPr>
              <a:t>بها </a:t>
            </a:r>
            <a:r>
              <a:rPr lang="ar-SA" sz="1600" b="1" dirty="0" smtClean="0">
                <a:solidFill>
                  <a:srgbClr val="000000"/>
                </a:solidFill>
                <a:cs typeface="Akhbar MT" pitchFamily="2" charset="-78"/>
              </a:rPr>
              <a:t>أيضًا عدَّة مشاريعَ كُبْرى </a:t>
            </a:r>
            <a:r>
              <a:rPr lang="ar-SA" sz="1600" b="1" dirty="0">
                <a:solidFill>
                  <a:srgbClr val="000000"/>
                </a:solidFill>
                <a:cs typeface="Akhbar MT" pitchFamily="2" charset="-78"/>
              </a:rPr>
              <a:t>؛ من </a:t>
            </a:r>
            <a:r>
              <a:rPr lang="ar-SA" sz="1600" b="1" dirty="0" smtClean="0">
                <a:solidFill>
                  <a:srgbClr val="000000"/>
                </a:solidFill>
                <a:cs typeface="Akhbar MT" pitchFamily="2" charset="-78"/>
              </a:rPr>
              <a:t>أهمِّها محطةُ جبالٍ للغازِ الطبيعيِّ </a:t>
            </a:r>
            <a:r>
              <a:rPr lang="ar-SA" sz="1600" b="1" dirty="0">
                <a:solidFill>
                  <a:srgbClr val="000000"/>
                </a:solidFill>
                <a:cs typeface="Akhbar MT" pitchFamily="2" charset="-78"/>
              </a:rPr>
              <a:t>، </a:t>
            </a:r>
            <a:r>
              <a:rPr lang="ar-SA" sz="1600" b="1" dirty="0" smtClean="0">
                <a:solidFill>
                  <a:srgbClr val="000000"/>
                </a:solidFill>
                <a:cs typeface="Akhbar MT" pitchFamily="2" charset="-78"/>
              </a:rPr>
              <a:t>ومصنعُ الرُّخام </a:t>
            </a:r>
            <a:r>
              <a:rPr lang="ar-SA" sz="1600" b="1" dirty="0">
                <a:solidFill>
                  <a:srgbClr val="000000"/>
                </a:solidFill>
                <a:cs typeface="Akhbar MT" pitchFamily="2" charset="-78"/>
              </a:rPr>
              <a:t>الذي </a:t>
            </a:r>
            <a:r>
              <a:rPr lang="ar-SA" sz="1600" b="1" dirty="0" smtClean="0">
                <a:solidFill>
                  <a:srgbClr val="000000"/>
                </a:solidFill>
                <a:cs typeface="Akhbar MT" pitchFamily="2" charset="-78"/>
              </a:rPr>
              <a:t>يُعَدُّ أكبرَ مصنعٍ </a:t>
            </a:r>
            <a:r>
              <a:rPr lang="ar-SA" sz="1600" b="1" dirty="0">
                <a:solidFill>
                  <a:srgbClr val="000000"/>
                </a:solidFill>
                <a:cs typeface="Akhbar MT" pitchFamily="2" charset="-78"/>
              </a:rPr>
              <a:t>في </a:t>
            </a:r>
            <a:r>
              <a:rPr lang="ar-SA" sz="1600" b="1" dirty="0" smtClean="0">
                <a:solidFill>
                  <a:srgbClr val="000000"/>
                </a:solidFill>
                <a:cs typeface="Akhbar MT" pitchFamily="2" charset="-78"/>
              </a:rPr>
              <a:t>السلطنةِ </a:t>
            </a:r>
            <a:r>
              <a:rPr lang="ar-SA" sz="1600" b="1" dirty="0">
                <a:solidFill>
                  <a:srgbClr val="000000"/>
                </a:solidFill>
                <a:cs typeface="Akhbar MT" pitchFamily="2" charset="-78"/>
              </a:rPr>
              <a:t>، </a:t>
            </a:r>
            <a:r>
              <a:rPr lang="ar-SA" sz="1600" b="1" dirty="0" smtClean="0">
                <a:solidFill>
                  <a:srgbClr val="000000"/>
                </a:solidFill>
                <a:cs typeface="Akhbar MT" pitchFamily="2" charset="-78"/>
              </a:rPr>
              <a:t>وكذلكَ مشروعُ حوضِ المسراتِ </a:t>
            </a:r>
            <a:r>
              <a:rPr lang="ar-SA" sz="1600" b="1" dirty="0">
                <a:solidFill>
                  <a:srgbClr val="000000"/>
                </a:solidFill>
                <a:cs typeface="Akhbar MT" pitchFamily="2" charset="-78"/>
              </a:rPr>
              <a:t>الذي </a:t>
            </a:r>
            <a:r>
              <a:rPr lang="ar-SA" sz="1600" b="1" dirty="0" smtClean="0">
                <a:solidFill>
                  <a:srgbClr val="000000"/>
                </a:solidFill>
                <a:cs typeface="Akhbar MT" pitchFamily="2" charset="-78"/>
              </a:rPr>
              <a:t>يقعُ غربَ هذهِ الولايةِ </a:t>
            </a:r>
            <a:r>
              <a:rPr lang="ar-SA" sz="1600" b="1" dirty="0">
                <a:solidFill>
                  <a:srgbClr val="000000"/>
                </a:solidFill>
                <a:cs typeface="Akhbar MT" pitchFamily="2" charset="-78"/>
              </a:rPr>
              <a:t>، </a:t>
            </a:r>
            <a:r>
              <a:rPr lang="ar-SA" sz="1600" b="1" dirty="0" smtClean="0">
                <a:solidFill>
                  <a:srgbClr val="000000"/>
                </a:solidFill>
                <a:cs typeface="Akhbar MT" pitchFamily="2" charset="-78"/>
              </a:rPr>
              <a:t>ويغطِّي مخزونُهُ </a:t>
            </a:r>
            <a:r>
              <a:rPr lang="ar-SA" sz="1600" b="1" dirty="0">
                <a:solidFill>
                  <a:srgbClr val="000000"/>
                </a:solidFill>
                <a:cs typeface="Akhbar MT" pitchFamily="2" charset="-78"/>
              </a:rPr>
              <a:t>المائي </a:t>
            </a:r>
            <a:r>
              <a:rPr lang="ar-SA" sz="1600" b="1" dirty="0" smtClean="0">
                <a:solidFill>
                  <a:srgbClr val="000000"/>
                </a:solidFill>
                <a:cs typeface="Akhbar MT" pitchFamily="2" charset="-78"/>
              </a:rPr>
              <a:t>مساحةَ </a:t>
            </a:r>
            <a:r>
              <a:rPr lang="ar-SA" sz="1600" b="1" dirty="0">
                <a:solidFill>
                  <a:srgbClr val="000000"/>
                </a:solidFill>
                <a:cs typeface="Akhbar MT" pitchFamily="2" charset="-78"/>
              </a:rPr>
              <a:t>(12520) كيلو </a:t>
            </a:r>
            <a:r>
              <a:rPr lang="ar-SA" sz="1600" b="1" dirty="0" smtClean="0">
                <a:solidFill>
                  <a:srgbClr val="000000"/>
                </a:solidFill>
                <a:cs typeface="Akhbar MT" pitchFamily="2" charset="-78"/>
              </a:rPr>
              <a:t>مترًا مربعًا </a:t>
            </a:r>
            <a:r>
              <a:rPr lang="ar-SA" sz="1600" b="1" dirty="0">
                <a:solidFill>
                  <a:srgbClr val="000000"/>
                </a:solidFill>
                <a:cs typeface="Akhbar MT" pitchFamily="2" charset="-78"/>
              </a:rPr>
              <a:t>، </a:t>
            </a:r>
            <a:r>
              <a:rPr lang="ar-SA" sz="1600" b="1" dirty="0" smtClean="0">
                <a:solidFill>
                  <a:srgbClr val="000000"/>
                </a:solidFill>
                <a:cs typeface="Akhbar MT" pitchFamily="2" charset="-78"/>
              </a:rPr>
              <a:t>ويستفيدُُ </a:t>
            </a:r>
            <a:r>
              <a:rPr lang="ar-SA" sz="1600" b="1" dirty="0">
                <a:solidFill>
                  <a:srgbClr val="000000"/>
                </a:solidFill>
                <a:cs typeface="Akhbar MT" pitchFamily="2" charset="-78"/>
              </a:rPr>
              <a:t>منه ما </a:t>
            </a:r>
            <a:r>
              <a:rPr lang="ar-SA" sz="1600" b="1" dirty="0" smtClean="0">
                <a:solidFill>
                  <a:srgbClr val="000000"/>
                </a:solidFill>
                <a:cs typeface="Akhbar MT" pitchFamily="2" charset="-78"/>
              </a:rPr>
              <a:t>يقُاربُ </a:t>
            </a:r>
            <a:r>
              <a:rPr lang="ar-SA" sz="1600" b="1" dirty="0">
                <a:solidFill>
                  <a:srgbClr val="000000"/>
                </a:solidFill>
                <a:cs typeface="Akhbar MT" pitchFamily="2" charset="-78"/>
              </a:rPr>
              <a:t>من (115) </a:t>
            </a:r>
            <a:r>
              <a:rPr lang="ar-SA" sz="1600" b="1" dirty="0" smtClean="0">
                <a:solidFill>
                  <a:srgbClr val="000000"/>
                </a:solidFill>
                <a:cs typeface="Akhbar MT" pitchFamily="2" charset="-78"/>
              </a:rPr>
              <a:t>ألفَ نَسمةِ. </a:t>
            </a:r>
            <a:endParaRPr lang="ar-OM" sz="1600" b="1" dirty="0">
              <a:solidFill>
                <a:srgbClr val="000000"/>
              </a:solidFill>
              <a:cs typeface="Akhbar MT" pitchFamily="2" charset="-78"/>
            </a:endParaRPr>
          </a:p>
        </p:txBody>
      </p:sp>
      <p:pic>
        <p:nvPicPr>
          <p:cNvPr id="9"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chemeClr val="tx2">
                <a:tint val="45000"/>
                <a:satMod val="400000"/>
              </a:schemeClr>
            </a:duotone>
          </a:blip>
          <a:stretch>
            <a:fillRect/>
          </a:stretch>
        </p:blipFill>
        <p:spPr>
          <a:xfrm flipV="1">
            <a:off x="498111" y="3450704"/>
            <a:ext cx="396046" cy="474538"/>
          </a:xfrm>
          <a:prstGeom prst="rect">
            <a:avLst/>
          </a:prstGeom>
        </p:spPr>
      </p:pic>
      <p:pic>
        <p:nvPicPr>
          <p:cNvPr id="10" name="صورة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80892" y="1885377"/>
            <a:ext cx="2651348" cy="1887984"/>
          </a:xfrm>
          <a:prstGeom prst="rect">
            <a:avLst/>
          </a:prstGeom>
          <a:ln>
            <a:noFill/>
          </a:ln>
          <a:effectLst>
            <a:softEdge rad="112500"/>
          </a:effectLst>
        </p:spPr>
      </p:pic>
      <p:pic>
        <p:nvPicPr>
          <p:cNvPr id="11" name="صورة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3306" y="1983360"/>
            <a:ext cx="2671968" cy="2144659"/>
          </a:xfrm>
          <a:prstGeom prst="rect">
            <a:avLst/>
          </a:prstGeom>
          <a:ln>
            <a:noFill/>
          </a:ln>
          <a:effectLst>
            <a:softEdge rad="112500"/>
          </a:effectLst>
        </p:spPr>
      </p:pic>
    </p:spTree>
    <p:extLst>
      <p:ext uri="{BB962C8B-B14F-4D97-AF65-F5344CB8AC3E}">
        <p14:creationId xmlns:p14="http://schemas.microsoft.com/office/powerpoint/2010/main" val="2056506599"/>
      </p:ext>
    </p:extLst>
  </p:cSld>
  <p:clrMapOvr>
    <a:masterClrMapping/>
  </p:clrMapOvr>
  <mc:AlternateContent xmlns:mc="http://schemas.openxmlformats.org/markup-compatibility/2006" xmlns:p14="http://schemas.microsoft.com/office/powerpoint/2010/main">
    <mc:Choice Requires="p14">
      <p:transition spd="slow" p14:dur="3900" advClick="0" advTm="1000">
        <p14:glitter dir="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500"/>
                                  </p:stCondLst>
                                  <p:childTnLst>
                                    <p:animScale>
                                      <p:cBhvr>
                                        <p:cTn id="6" dur="500" fill="hold"/>
                                        <p:tgtEl>
                                          <p:spTgt spid="2"/>
                                        </p:tgtEl>
                                      </p:cBhvr>
                                      <p:by x="150000" y="150000"/>
                                    </p:animScale>
                                  </p:childTnLst>
                                </p:cTn>
                              </p:par>
                            </p:childTnLst>
                          </p:cTn>
                        </p:par>
                        <p:par>
                          <p:cTn id="7" fill="hold">
                            <p:stCondLst>
                              <p:cond delay="1000"/>
                            </p:stCondLst>
                            <p:childTnLst>
                              <p:par>
                                <p:cTn id="8" presetID="6" presetClass="entr" presetSubtype="16" fill="hold" nodeType="after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500"/>
                                        <p:tgtEl>
                                          <p:spTgt spid="4"/>
                                        </p:tgtEl>
                                      </p:cBhvr>
                                    </p:animEffect>
                                  </p:childTnLst>
                                </p:cTn>
                              </p:par>
                            </p:childTnLst>
                          </p:cTn>
                        </p:par>
                        <p:par>
                          <p:cTn id="11" fill="hold">
                            <p:stCondLst>
                              <p:cond delay="2000"/>
                            </p:stCondLst>
                            <p:childTnLst>
                              <p:par>
                                <p:cTn id="12" presetID="21" presetClass="entr" presetSubtype="1" fill="hold" grpId="0" nodeType="afterEffect">
                                  <p:stCondLst>
                                    <p:cond delay="50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500"/>
                                        <p:tgtEl>
                                          <p:spTgt spid="5"/>
                                        </p:tgtEl>
                                      </p:cBhvr>
                                    </p:animEffect>
                                  </p:childTnLst>
                                </p:cTn>
                              </p:par>
                              <p:par>
                                <p:cTn id="15" presetID="1" presetClass="mediacall" presetSubtype="0" fill="hold" nodeType="withEffect">
                                  <p:stCondLst>
                                    <p:cond delay="500"/>
                                  </p:stCondLst>
                                  <p:childTnLst>
                                    <p:cmd type="call" cmd="playFrom(0.0)">
                                      <p:cBhvr>
                                        <p:cTn id="16" dur="45104" fill="hold"/>
                                        <p:tgtEl>
                                          <p:spTgt spid="9"/>
                                        </p:tgtEl>
                                      </p:cBhvr>
                                    </p:cmd>
                                  </p:childTnLst>
                                </p:cTn>
                              </p:par>
                              <p:par>
                                <p:cTn id="17" presetID="1" presetClass="entr" presetSubtype="0" fill="hold" nodeType="withEffect">
                                  <p:stCondLst>
                                    <p:cond delay="2400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2900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9"/>
                </p:tgtEl>
              </p:cMediaNode>
            </p:audio>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2898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04247" y="1913438"/>
            <a:ext cx="1152127" cy="114058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وسيلة شرح بيضاوية 7"/>
          <p:cNvSpPr/>
          <p:nvPr/>
        </p:nvSpPr>
        <p:spPr>
          <a:xfrm>
            <a:off x="1331640" y="966110"/>
            <a:ext cx="4896544" cy="1944216"/>
          </a:xfrm>
          <a:prstGeom prst="wedgeEllipseCallout">
            <a:avLst>
              <a:gd name="adj1" fmla="val 71496"/>
              <a:gd name="adj2" fmla="val 20436"/>
            </a:avLst>
          </a:prstGeom>
          <a:ln>
            <a:solidFill>
              <a:schemeClr val="tx1">
                <a:lumMod val="95000"/>
                <a:lumOff val="5000"/>
              </a:schemeClr>
            </a:solidFill>
          </a:ln>
          <a:effectLst>
            <a:glow rad="101600">
              <a:schemeClr val="accent6">
                <a:satMod val="175000"/>
                <a:alpha val="40000"/>
              </a:schemeClr>
            </a:glow>
            <a:innerShdw blurRad="114300">
              <a:prstClr val="black"/>
            </a:innerShd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dirty="0" smtClean="0"/>
              <a:t>شكرا لكم على حسن  الاستماع ولكن هل عرفتم هذه مدينة ؟</a:t>
            </a:r>
            <a:endParaRPr lang="ar-OM" dirty="0"/>
          </a:p>
        </p:txBody>
      </p:sp>
      <p:pic>
        <p:nvPicPr>
          <p:cNvPr id="6" name="صورة 5">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79392" y="4725144"/>
            <a:ext cx="1390996" cy="1390996"/>
          </a:xfrm>
          <a:prstGeom prst="ellipse">
            <a:avLst/>
          </a:prstGeom>
          <a:ln>
            <a:noFill/>
          </a:ln>
          <a:effectLst>
            <a:softEdge rad="112500"/>
          </a:effectLst>
        </p:spPr>
      </p:pic>
      <p:pic>
        <p:nvPicPr>
          <p:cNvPr id="3"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duotone>
              <a:prstClr val="black"/>
              <a:schemeClr val="accent5">
                <a:tint val="45000"/>
                <a:satMod val="400000"/>
              </a:schemeClr>
            </a:duotone>
          </a:blip>
          <a:stretch>
            <a:fillRect/>
          </a:stretch>
        </p:blipFill>
        <p:spPr>
          <a:xfrm>
            <a:off x="6801318" y="6116140"/>
            <a:ext cx="578992" cy="578992"/>
          </a:xfrm>
          <a:prstGeom prst="rect">
            <a:avLst/>
          </a:prstGeom>
        </p:spPr>
      </p:pic>
      <p:pic>
        <p:nvPicPr>
          <p:cNvPr id="10" name="صوت مسجّل">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duotone>
              <a:schemeClr val="accent5">
                <a:shade val="45000"/>
                <a:satMod val="135000"/>
              </a:schemeClr>
              <a:prstClr val="white"/>
            </a:duotone>
            <a:extLst>
              <a:ext uri="{BEBA8EAE-BF5A-486C-A8C5-ECC9F3942E4B}">
                <a14:imgProps xmlns:a14="http://schemas.microsoft.com/office/drawing/2010/main">
                  <a14:imgLayer r:embed="rId12">
                    <a14:imgEffect>
                      <a14:brightnessContrast bright="-40000" contrast="40000"/>
                    </a14:imgEffect>
                  </a14:imgLayer>
                </a14:imgProps>
              </a:ext>
            </a:extLst>
          </a:blip>
          <a:stretch>
            <a:fillRect/>
          </a:stretch>
        </p:blipFill>
        <p:spPr>
          <a:xfrm>
            <a:off x="7858878" y="6116140"/>
            <a:ext cx="514748" cy="5147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20785168"/>
      </p:ext>
    </p:extLst>
  </p:cSld>
  <p:clrMapOvr>
    <a:masterClrMapping/>
  </p:clrMapOvr>
  <mc:AlternateContent xmlns:mc="http://schemas.openxmlformats.org/markup-compatibility/2006" xmlns:p14="http://schemas.microsoft.com/office/powerpoint/2010/main">
    <mc:Choice Requires="p14">
      <p:transition spd="slow" p14:dur="3900" advClick="0" advTm="1000">
        <p14:glitter dir="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1" presetClass="mediacall" presetSubtype="0" fill="hold" nodeType="withEffect">
                                  <p:stCondLst>
                                    <p:cond delay="0"/>
                                  </p:stCondLst>
                                  <p:childTnLst>
                                    <p:cmd type="call" cmd="playFrom(0.0)">
                                      <p:cBhvr>
                                        <p:cTn id="14" dur="45053" fill="hold"/>
                                        <p:tgtEl>
                                          <p:spTgt spid="3"/>
                                        </p:tgtEl>
                                      </p:cBhvr>
                                    </p:cmd>
                                  </p:childTnLst>
                                </p:cTn>
                              </p:par>
                              <p:par>
                                <p:cTn id="15" presetID="1" presetClass="mediacall" presetSubtype="0" fill="hold" nodeType="withEffect">
                                  <p:stCondLst>
                                    <p:cond delay="0"/>
                                  </p:stCondLst>
                                  <p:childTnLst>
                                    <p:cmd type="call" cmd="playFrom(0.0)">
                                      <p:cBhvr>
                                        <p:cTn id="16" dur="15704" fill="hold"/>
                                        <p:tgtEl>
                                          <p:spTgt spid="10"/>
                                        </p:tgtEl>
                                      </p:cBhvr>
                                    </p:cmd>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3"/>
                </p:tgtEl>
              </p:cMediaNode>
            </p:audio>
            <p:audio>
              <p:cMediaNode vol="80000">
                <p:cTn id="23" fill="hold" display="0">
                  <p:stCondLst>
                    <p:cond delay="indefinite"/>
                  </p:stCondLst>
                  <p:endCondLst>
                    <p:cond evt="onStopAudio" delay="0">
                      <p:tgtEl>
                        <p:sldTgt/>
                      </p:tgtEl>
                    </p:cond>
                  </p:endCondLst>
                </p:cTn>
                <p:tgtEl>
                  <p:spTgt spid="10"/>
                </p:tgtEl>
              </p:cMediaNode>
            </p:audio>
          </p:childTnLst>
        </p:cTn>
      </p:par>
    </p:tnLst>
    <p:bldLst>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ساسية">
  <a:themeElements>
    <a:clrScheme name="أساسية">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أساسية">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ساسية">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3595</TotalTime>
  <Words>369</Words>
  <Application>Microsoft Office PowerPoint</Application>
  <PresentationFormat>On-screen Show (4:3)</PresentationFormat>
  <Paragraphs>19</Paragraphs>
  <Slides>9</Slides>
  <Notes>0</Notes>
  <HiddenSlides>0</HiddenSlides>
  <MMClips>25</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أساسية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TOSHIBA</dc:creator>
  <cp:lastModifiedBy>Muhannad Ibrahim Khaleel Amer</cp:lastModifiedBy>
  <cp:revision>184</cp:revision>
  <dcterms:created xsi:type="dcterms:W3CDTF">2015-11-24T17:51:57Z</dcterms:created>
  <dcterms:modified xsi:type="dcterms:W3CDTF">2015-12-07T08:41:30Z</dcterms:modified>
</cp:coreProperties>
</file>