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Lst>
  <p:notesMasterIdLst>
    <p:notesMasterId r:id="rId21"/>
  </p:notesMasterIdLst>
  <p:handoutMasterIdLst>
    <p:handoutMasterId r:id="rId22"/>
  </p:handoutMasterIdLst>
  <p:sldIdLst>
    <p:sldId id="393" r:id="rId4"/>
    <p:sldId id="264" r:id="rId5"/>
    <p:sldId id="387" r:id="rId6"/>
    <p:sldId id="388" r:id="rId7"/>
    <p:sldId id="394" r:id="rId8"/>
    <p:sldId id="389" r:id="rId9"/>
    <p:sldId id="263" r:id="rId10"/>
    <p:sldId id="390" r:id="rId11"/>
    <p:sldId id="265" r:id="rId12"/>
    <p:sldId id="266" r:id="rId13"/>
    <p:sldId id="267" r:id="rId14"/>
    <p:sldId id="272" r:id="rId15"/>
    <p:sldId id="275" r:id="rId16"/>
    <p:sldId id="276" r:id="rId17"/>
    <p:sldId id="378" r:id="rId18"/>
    <p:sldId id="381" r:id="rId19"/>
    <p:sldId id="395" r:id="rId20"/>
  </p:sldIdLst>
  <p:sldSz cx="9144000" cy="6858000" type="screen4x3"/>
  <p:notesSz cx="6877050" cy="9653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A5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624" autoAdjust="0"/>
  </p:normalViewPr>
  <p:slideViewPr>
    <p:cSldViewPr>
      <p:cViewPr>
        <p:scale>
          <a:sx n="60" d="100"/>
          <a:sy n="60" d="100"/>
        </p:scale>
        <p:origin x="-1494" y="-29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22" y="-108"/>
      </p:cViewPr>
      <p:guideLst>
        <p:guide orient="horz" pos="304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7313" y="0"/>
            <a:ext cx="2979737" cy="482600"/>
          </a:xfrm>
          <a:prstGeom prst="rect">
            <a:avLst/>
          </a:prstGeom>
        </p:spPr>
        <p:txBody>
          <a:bodyPr vert="horz" lIns="91440" tIns="45720" rIns="91440" bIns="45720" rtlCol="1"/>
          <a:lstStyle>
            <a:lvl1pPr algn="r">
              <a:defRPr sz="1200"/>
            </a:lvl1pPr>
          </a:lstStyle>
          <a:p>
            <a:endParaRPr lang="ar-OM" dirty="0"/>
          </a:p>
        </p:txBody>
      </p:sp>
      <p:sp>
        <p:nvSpPr>
          <p:cNvPr id="3" name="عنصر نائب للتاريخ 2"/>
          <p:cNvSpPr>
            <a:spLocks noGrp="1"/>
          </p:cNvSpPr>
          <p:nvPr>
            <p:ph type="dt" sz="quarter" idx="1"/>
          </p:nvPr>
        </p:nvSpPr>
        <p:spPr>
          <a:xfrm>
            <a:off x="1588" y="0"/>
            <a:ext cx="2979737" cy="482600"/>
          </a:xfrm>
          <a:prstGeom prst="rect">
            <a:avLst/>
          </a:prstGeom>
        </p:spPr>
        <p:txBody>
          <a:bodyPr vert="horz" lIns="91440" tIns="45720" rIns="91440" bIns="45720" rtlCol="1"/>
          <a:lstStyle>
            <a:lvl1pPr algn="l">
              <a:defRPr sz="1200"/>
            </a:lvl1pPr>
          </a:lstStyle>
          <a:p>
            <a:fld id="{9F85C74C-0F89-48DF-9401-711A93AA162F}" type="datetimeFigureOut">
              <a:rPr lang="ar-OM" smtClean="0"/>
              <a:pPr/>
              <a:t>17/02/1437</a:t>
            </a:fld>
            <a:endParaRPr lang="ar-OM" dirty="0"/>
          </a:p>
        </p:txBody>
      </p:sp>
      <p:sp>
        <p:nvSpPr>
          <p:cNvPr id="4" name="عنصر نائب للتذييل 3"/>
          <p:cNvSpPr>
            <a:spLocks noGrp="1"/>
          </p:cNvSpPr>
          <p:nvPr>
            <p:ph type="ftr" sz="quarter" idx="2"/>
          </p:nvPr>
        </p:nvSpPr>
        <p:spPr>
          <a:xfrm>
            <a:off x="3897313" y="9169400"/>
            <a:ext cx="2979737" cy="482600"/>
          </a:xfrm>
          <a:prstGeom prst="rect">
            <a:avLst/>
          </a:prstGeom>
        </p:spPr>
        <p:txBody>
          <a:bodyPr vert="horz" lIns="91440" tIns="45720" rIns="91440" bIns="45720" rtlCol="1" anchor="b"/>
          <a:lstStyle>
            <a:lvl1pPr algn="r">
              <a:defRPr sz="1200"/>
            </a:lvl1pPr>
          </a:lstStyle>
          <a:p>
            <a:endParaRPr lang="ar-OM" dirty="0"/>
          </a:p>
        </p:txBody>
      </p:sp>
      <p:sp>
        <p:nvSpPr>
          <p:cNvPr id="5" name="عنصر نائب لرقم الشريحة 4"/>
          <p:cNvSpPr>
            <a:spLocks noGrp="1"/>
          </p:cNvSpPr>
          <p:nvPr>
            <p:ph type="sldNum" sz="quarter" idx="3"/>
          </p:nvPr>
        </p:nvSpPr>
        <p:spPr>
          <a:xfrm>
            <a:off x="1588" y="9169400"/>
            <a:ext cx="2979737" cy="482600"/>
          </a:xfrm>
          <a:prstGeom prst="rect">
            <a:avLst/>
          </a:prstGeom>
        </p:spPr>
        <p:txBody>
          <a:bodyPr vert="horz" lIns="91440" tIns="45720" rIns="91440" bIns="45720" rtlCol="1" anchor="b"/>
          <a:lstStyle>
            <a:lvl1pPr algn="l">
              <a:defRPr sz="1200"/>
            </a:lvl1pPr>
          </a:lstStyle>
          <a:p>
            <a:fld id="{3524A78B-E3A2-433E-BB64-C02A233E2D3D}" type="slidenum">
              <a:rPr lang="ar-OM" smtClean="0"/>
              <a:pPr/>
              <a:t>‹#›</a:t>
            </a:fld>
            <a:endParaRPr lang="ar-OM" dirty="0"/>
          </a:p>
        </p:txBody>
      </p:sp>
    </p:spTree>
    <p:extLst>
      <p:ext uri="{BB962C8B-B14F-4D97-AF65-F5344CB8AC3E}">
        <p14:creationId xmlns:p14="http://schemas.microsoft.com/office/powerpoint/2010/main" val="287726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679"/>
          </a:xfrm>
          <a:prstGeom prst="rect">
            <a:avLst/>
          </a:prstGeom>
        </p:spPr>
        <p:txBody>
          <a:bodyPr vert="horz" lIns="94458" tIns="47229" rIns="94458" bIns="47229" rtlCol="0"/>
          <a:lstStyle>
            <a:lvl1pPr algn="l">
              <a:defRPr sz="1200"/>
            </a:lvl1pPr>
          </a:lstStyle>
          <a:p>
            <a:endParaRPr lang="en-US" dirty="0"/>
          </a:p>
        </p:txBody>
      </p:sp>
      <p:sp>
        <p:nvSpPr>
          <p:cNvPr id="3" name="Date Placeholder 2"/>
          <p:cNvSpPr>
            <a:spLocks noGrp="1"/>
          </p:cNvSpPr>
          <p:nvPr>
            <p:ph type="dt" idx="1"/>
          </p:nvPr>
        </p:nvSpPr>
        <p:spPr>
          <a:xfrm>
            <a:off x="3895404" y="0"/>
            <a:ext cx="2980055" cy="482679"/>
          </a:xfrm>
          <a:prstGeom prst="rect">
            <a:avLst/>
          </a:prstGeom>
        </p:spPr>
        <p:txBody>
          <a:bodyPr vert="horz" lIns="94458" tIns="47229" rIns="94458" bIns="47229" rtlCol="0"/>
          <a:lstStyle>
            <a:lvl1pPr algn="r">
              <a:defRPr sz="1200"/>
            </a:lvl1pPr>
          </a:lstStyle>
          <a:p>
            <a:fld id="{990D2200-CA47-427E-937A-2FA685CAECBB}" type="datetimeFigureOut">
              <a:rPr lang="en-US" smtClean="0"/>
              <a:pPr/>
              <a:t>11/29/2015</a:t>
            </a:fld>
            <a:endParaRPr lang="en-US" dirty="0"/>
          </a:p>
        </p:txBody>
      </p:sp>
      <p:sp>
        <p:nvSpPr>
          <p:cNvPr id="4" name="Slide Image Placeholder 3"/>
          <p:cNvSpPr>
            <a:spLocks noGrp="1" noRot="1" noChangeAspect="1"/>
          </p:cNvSpPr>
          <p:nvPr>
            <p:ph type="sldImg" idx="2"/>
          </p:nvPr>
        </p:nvSpPr>
        <p:spPr>
          <a:xfrm>
            <a:off x="1025525" y="723900"/>
            <a:ext cx="4826000" cy="3619500"/>
          </a:xfrm>
          <a:prstGeom prst="rect">
            <a:avLst/>
          </a:prstGeom>
          <a:noFill/>
          <a:ln w="12700">
            <a:solidFill>
              <a:prstClr val="black"/>
            </a:solidFill>
          </a:ln>
        </p:spPr>
        <p:txBody>
          <a:bodyPr vert="horz" lIns="94458" tIns="47229" rIns="94458" bIns="47229" rtlCol="0" anchor="ctr"/>
          <a:lstStyle/>
          <a:p>
            <a:endParaRPr lang="en-US" dirty="0"/>
          </a:p>
        </p:txBody>
      </p:sp>
      <p:sp>
        <p:nvSpPr>
          <p:cNvPr id="5" name="Notes Placeholder 4"/>
          <p:cNvSpPr>
            <a:spLocks noGrp="1"/>
          </p:cNvSpPr>
          <p:nvPr>
            <p:ph type="body" sz="quarter" idx="3"/>
          </p:nvPr>
        </p:nvSpPr>
        <p:spPr>
          <a:xfrm>
            <a:off x="687705" y="4585454"/>
            <a:ext cx="5501640" cy="4344115"/>
          </a:xfrm>
          <a:prstGeom prst="rect">
            <a:avLst/>
          </a:prstGeom>
        </p:spPr>
        <p:txBody>
          <a:bodyPr vert="horz" lIns="94458" tIns="47229" rIns="94458" bIns="472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69233"/>
            <a:ext cx="2980055" cy="482679"/>
          </a:xfrm>
          <a:prstGeom prst="rect">
            <a:avLst/>
          </a:prstGeom>
        </p:spPr>
        <p:txBody>
          <a:bodyPr vert="horz" lIns="94458" tIns="47229" rIns="94458" bIns="472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5404" y="9169233"/>
            <a:ext cx="2980055" cy="482679"/>
          </a:xfrm>
          <a:prstGeom prst="rect">
            <a:avLst/>
          </a:prstGeom>
        </p:spPr>
        <p:txBody>
          <a:bodyPr vert="horz" lIns="94458" tIns="47229" rIns="94458" bIns="47229" rtlCol="0" anchor="b"/>
          <a:lstStyle>
            <a:lvl1pPr algn="r">
              <a:defRPr sz="1200"/>
            </a:lvl1pPr>
          </a:lstStyle>
          <a:p>
            <a:fld id="{FCA9B8B8-7F74-40CF-8AAA-885A5F13D1FE}" type="slidenum">
              <a:rPr lang="en-US" smtClean="0"/>
              <a:pPr/>
              <a:t>‹#›</a:t>
            </a:fld>
            <a:endParaRPr lang="en-US" dirty="0"/>
          </a:p>
        </p:txBody>
      </p:sp>
    </p:spTree>
    <p:extLst>
      <p:ext uri="{BB962C8B-B14F-4D97-AF65-F5344CB8AC3E}">
        <p14:creationId xmlns:p14="http://schemas.microsoft.com/office/powerpoint/2010/main" val="15367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856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506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545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26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798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30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093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33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51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49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267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04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80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36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35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50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28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68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87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792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09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03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FC1F6-F0FE-439D-84CE-65F75215460C}" type="datetimeFigureOut">
              <a:rPr lang="en-US" smtClean="0"/>
              <a:pPr/>
              <a:t>11/29/2015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6C01D-DC5B-4C54-8F87-F9FB03C30B9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C1F6-F0FE-439D-84CE-65F75215460C}" type="datetimeFigureOut">
              <a:rPr lang="en-US" smtClean="0"/>
              <a:pPr/>
              <a:t>11/29/2015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6C01D-DC5B-4C54-8F87-F9FB03C30B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089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C1F6-F0FE-439D-84CE-65F75215460C}" type="datetimeFigureOut">
              <a:rPr lang="en-US" smtClean="0">
                <a:solidFill>
                  <a:prstClr val="black">
                    <a:tint val="75000"/>
                  </a:prstClr>
                </a:solidFill>
              </a:rPr>
              <a:pPr/>
              <a:t>11/29/2015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6C01D-DC5B-4C54-8F87-F9FB03C30B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37445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1575;&#1604;&#1576;&#1608;&#1605;%20&#1601;&#1608;&#1578;&#1608;&#1594;&#1585;&#1575;&#1601;&#1610;&#1607;.pptx"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D:\&#1601;&#1610;&#1583;&#1610;&#1608;&#1575;%20&#1593;&#1606;%20&#1575;&#1604;&#1575;&#1587;&#1578;&#1585;&#1575;&#1578;&#1610;&#1580;&#1610;&#1575;&#1578;%20&#1575;&#1604;&#1587;&#1578;.wmv" TargetMode="Externa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png"/><Relationship Id="rId7"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4.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مستطيل 8"/>
          <p:cNvSpPr/>
          <p:nvPr/>
        </p:nvSpPr>
        <p:spPr>
          <a:xfrm>
            <a:off x="2843808" y="506158"/>
            <a:ext cx="5742384" cy="1754326"/>
          </a:xfrm>
          <a:prstGeom prst="rect">
            <a:avLst/>
          </a:prstGeom>
        </p:spPr>
        <p:txBody>
          <a:bodyPr wrap="square">
            <a:spAutoFit/>
          </a:bodyPr>
          <a:lstStyle/>
          <a:p>
            <a:pPr algn="ctr"/>
            <a:r>
              <a:rPr lang="ar-OM"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خولة</a:t>
            </a:r>
            <a:r>
              <a:rPr lang="ar-OM"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بنت </a:t>
            </a:r>
            <a:r>
              <a:rPr lang="ar-OM"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عبدالله</a:t>
            </a:r>
            <a:r>
              <a:rPr lang="ar-OM"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OM"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السيابي</a:t>
            </a:r>
            <a:endParaRPr lang="ar-OM"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ar-OM" sz="3200" b="1" dirty="0" smtClean="0">
                <a:ln w="17780" cmpd="sng">
                  <a:solidFill>
                    <a:srgbClr val="FFFFFF"/>
                  </a:solidFill>
                  <a:prstDash val="solid"/>
                  <a:miter lim="800000"/>
                </a:ln>
                <a:solidFill>
                  <a:schemeClr val="accent2">
                    <a:lumMod val="50000"/>
                  </a:schemeClr>
                </a:solidFill>
                <a:effectLst>
                  <a:outerShdw blurRad="50800" algn="tl" rotWithShape="0">
                    <a:srgbClr val="000000"/>
                  </a:outerShdw>
                </a:effectLst>
              </a:rPr>
              <a:t>الرقم </a:t>
            </a:r>
            <a:r>
              <a:rPr lang="ar-OM" sz="3200" b="1" dirty="0" err="1" smtClean="0">
                <a:ln w="17780" cmpd="sng">
                  <a:solidFill>
                    <a:srgbClr val="FFFFFF"/>
                  </a:solidFill>
                  <a:prstDash val="solid"/>
                  <a:miter lim="800000"/>
                </a:ln>
                <a:solidFill>
                  <a:schemeClr val="accent2">
                    <a:lumMod val="50000"/>
                  </a:schemeClr>
                </a:solidFill>
                <a:effectLst>
                  <a:outerShdw blurRad="50800" algn="tl" rotWithShape="0">
                    <a:srgbClr val="000000"/>
                  </a:outerShdw>
                </a:effectLst>
              </a:rPr>
              <a:t>الجامعي </a:t>
            </a:r>
            <a:r>
              <a:rPr lang="ar-OM"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(151122</a:t>
            </a:r>
            <a:r>
              <a:rPr lang="ar-OM"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ar-OM"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ar-OM" sz="3200" b="1" dirty="0" smtClean="0">
                <a:ln w="17780" cmpd="sng">
                  <a:solidFill>
                    <a:srgbClr val="FFFFFF"/>
                  </a:solidFill>
                  <a:prstDash val="solid"/>
                  <a:miter lim="800000"/>
                </a:ln>
                <a:solidFill>
                  <a:schemeClr val="accent4">
                    <a:lumMod val="50000"/>
                  </a:schemeClr>
                </a:solidFill>
                <a:effectLst>
                  <a:outerShdw blurRad="50800" algn="tl" rotWithShape="0">
                    <a:srgbClr val="000000"/>
                  </a:outerShdw>
                </a:effectLst>
              </a:rPr>
              <a:t>المجموعة الثالثة</a:t>
            </a:r>
            <a:endParaRPr lang="ar-SA" sz="3200" b="1" dirty="0">
              <a:ln w="17780" cmpd="sng">
                <a:solidFill>
                  <a:srgbClr val="FFFFFF"/>
                </a:solidFill>
                <a:prstDash val="solid"/>
                <a:miter lim="800000"/>
              </a:ln>
              <a:solidFill>
                <a:schemeClr val="accent4">
                  <a:lumMod val="50000"/>
                </a:schemeClr>
              </a:solidFill>
              <a:effectLst>
                <a:outerShdw blurRad="50800" algn="tl" rotWithShape="0">
                  <a:srgbClr val="000000"/>
                </a:outerShdw>
              </a:effectLst>
            </a:endParaRPr>
          </a:p>
        </p:txBody>
      </p:sp>
      <p:sp>
        <p:nvSpPr>
          <p:cNvPr id="3" name="عنوان 2"/>
          <p:cNvSpPr>
            <a:spLocks noGrp="1"/>
          </p:cNvSpPr>
          <p:nvPr>
            <p:ph type="ctrTitle"/>
          </p:nvPr>
        </p:nvSpPr>
        <p:spPr/>
        <p:txBody>
          <a:bodyPr/>
          <a:lstStyle/>
          <a:p>
            <a:pPr lvl="0">
              <a:spcBef>
                <a:spcPts val="0"/>
              </a:spcBef>
            </a:pPr>
            <a:r>
              <a:rPr lang="ar-OM"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mn-ea"/>
                <a:cs typeface="Arial"/>
              </a:rPr>
              <a:t>خولة بنت عبدالله السيابي</a:t>
            </a:r>
            <a:br>
              <a:rPr lang="ar-OM"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mn-ea"/>
                <a:cs typeface="Arial"/>
              </a:rPr>
            </a:br>
            <a:endParaRPr lang="ar-OM" dirty="0"/>
          </a:p>
        </p:txBody>
      </p:sp>
      <p:sp>
        <p:nvSpPr>
          <p:cNvPr id="4" name="عنوان فرعي 3"/>
          <p:cNvSpPr>
            <a:spLocks noGrp="1"/>
          </p:cNvSpPr>
          <p:nvPr>
            <p:ph type="subTitle" idx="1"/>
          </p:nvPr>
        </p:nvSpPr>
        <p:spPr/>
        <p:txBody>
          <a:bodyPr/>
          <a:lstStyle/>
          <a:p>
            <a:endParaRPr lang="ar-OM"/>
          </a:p>
        </p:txBody>
      </p:sp>
    </p:spTree>
  </p:cSld>
  <p:clrMapOvr>
    <a:masterClrMapping/>
  </p:clrMapOvr>
  <p:transition spd="slow">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58000"/>
                    </a14:imgEffect>
                    <a14:imgEffect>
                      <a14:colorTemperature colorTemp="11200"/>
                    </a14:imgEffect>
                    <a14:imgEffect>
                      <a14:brightnessContrast bright="13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16" name="عنصر نائب للمحتوى 10"/>
          <p:cNvSpPr txBox="1">
            <a:spLocks/>
          </p:cNvSpPr>
          <p:nvPr/>
        </p:nvSpPr>
        <p:spPr>
          <a:xfrm>
            <a:off x="3563888" y="980728"/>
            <a:ext cx="4572000" cy="700882"/>
          </a:xfrm>
          <a:prstGeom prst="round2Same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None/>
            </a:pPr>
            <a:r>
              <a:rPr lang="ar-OM" sz="3600" b="1" i="1" dirty="0" smtClean="0">
                <a:solidFill>
                  <a:srgbClr val="92D050"/>
                </a:solidFill>
                <a:latin typeface="Andalus" pitchFamily="18" charset="-78"/>
                <a:cs typeface="Andalus" pitchFamily="18" charset="-78"/>
              </a:rPr>
              <a:t>القبعة </a:t>
            </a:r>
            <a:r>
              <a:rPr lang="ar-OM" sz="3600" b="1" i="1" dirty="0" err="1" smtClean="0">
                <a:solidFill>
                  <a:srgbClr val="92D050"/>
                </a:solidFill>
                <a:latin typeface="Andalus" pitchFamily="18" charset="-78"/>
                <a:cs typeface="Andalus" pitchFamily="18" charset="-78"/>
              </a:rPr>
              <a:t>الخضراء:</a:t>
            </a:r>
            <a:endParaRPr lang="ar-OM" sz="3600" b="1" i="1" dirty="0" smtClean="0">
              <a:solidFill>
                <a:srgbClr val="92D050"/>
              </a:solidFill>
              <a:latin typeface="Andalus" pitchFamily="18" charset="-78"/>
              <a:cs typeface="Andalus" pitchFamily="18" charset="-78"/>
            </a:endParaRPr>
          </a:p>
        </p:txBody>
      </p:sp>
      <p:sp>
        <p:nvSpPr>
          <p:cNvPr id="18" name="عنصر نائب للمحتوى 10"/>
          <p:cNvSpPr txBox="1">
            <a:spLocks/>
          </p:cNvSpPr>
          <p:nvPr/>
        </p:nvSpPr>
        <p:spPr>
          <a:xfrm>
            <a:off x="533400" y="2171700"/>
            <a:ext cx="8229600" cy="449766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rtl="1"/>
            <a:r>
              <a:rPr lang="ar-OM" b="1" dirty="0" smtClean="0">
                <a:solidFill>
                  <a:schemeClr val="tx2">
                    <a:lumMod val="50000"/>
                  </a:schemeClr>
                </a:solidFill>
                <a:latin typeface="Andalus" pitchFamily="18" charset="-78"/>
                <a:cs typeface="Andalus" pitchFamily="18" charset="-78"/>
              </a:rPr>
              <a:t>وتدل هذه القبعة على التفكر </a:t>
            </a:r>
            <a:r>
              <a:rPr lang="ar-OM" b="1" dirty="0" err="1" smtClean="0">
                <a:solidFill>
                  <a:schemeClr val="tx2">
                    <a:lumMod val="50000"/>
                  </a:schemeClr>
                </a:solidFill>
                <a:latin typeface="Andalus" pitchFamily="18" charset="-78"/>
                <a:cs typeface="Andalus" pitchFamily="18" charset="-78"/>
              </a:rPr>
              <a:t>الاستكشافي </a:t>
            </a:r>
            <a:r>
              <a:rPr lang="ar-OM" b="1" dirty="0" smtClean="0">
                <a:solidFill>
                  <a:schemeClr val="tx2">
                    <a:lumMod val="50000"/>
                  </a:schemeClr>
                </a:solidFill>
                <a:latin typeface="Andalus" pitchFamily="18" charset="-78"/>
                <a:cs typeface="Andalus" pitchFamily="18" charset="-78"/>
              </a:rPr>
              <a:t>، والمقترحات و الآراء </a:t>
            </a:r>
            <a:r>
              <a:rPr lang="ar-OM" b="1" dirty="0" err="1" smtClean="0">
                <a:solidFill>
                  <a:schemeClr val="tx2">
                    <a:lumMod val="50000"/>
                  </a:schemeClr>
                </a:solidFill>
                <a:latin typeface="Andalus" pitchFamily="18" charset="-78"/>
                <a:cs typeface="Andalus" pitchFamily="18" charset="-78"/>
              </a:rPr>
              <a:t>الجديدة </a:t>
            </a:r>
            <a:r>
              <a:rPr lang="ar-OM" b="1" dirty="0" smtClean="0">
                <a:solidFill>
                  <a:schemeClr val="tx2">
                    <a:lumMod val="50000"/>
                  </a:schemeClr>
                </a:solidFill>
                <a:latin typeface="Andalus" pitchFamily="18" charset="-78"/>
                <a:cs typeface="Andalus" pitchFamily="18" charset="-78"/>
              </a:rPr>
              <a:t>، وبدائل الإجراءات.وترمز إلى التفكير </a:t>
            </a:r>
            <a:r>
              <a:rPr lang="ar-OM" b="1" dirty="0" err="1" smtClean="0">
                <a:solidFill>
                  <a:schemeClr val="tx2">
                    <a:lumMod val="50000"/>
                  </a:schemeClr>
                </a:solidFill>
                <a:latin typeface="Andalus" pitchFamily="18" charset="-78"/>
                <a:cs typeface="Andalus" pitchFamily="18" charset="-78"/>
              </a:rPr>
              <a:t>الإبداعي </a:t>
            </a:r>
            <a:r>
              <a:rPr lang="ar-OM" b="1" dirty="0" smtClean="0">
                <a:solidFill>
                  <a:schemeClr val="tx2">
                    <a:lumMod val="50000"/>
                  </a:schemeClr>
                </a:solidFill>
                <a:latin typeface="Andalus" pitchFamily="18" charset="-78"/>
                <a:cs typeface="Andalus" pitchFamily="18" charset="-78"/>
              </a:rPr>
              <a:t>، لقد اختار </a:t>
            </a:r>
            <a:r>
              <a:rPr lang="ar-OM" b="1" dirty="0" err="1" smtClean="0">
                <a:solidFill>
                  <a:schemeClr val="tx2">
                    <a:lumMod val="50000"/>
                  </a:schemeClr>
                </a:solidFill>
                <a:latin typeface="Andalus" pitchFamily="18" charset="-78"/>
                <a:cs typeface="Andalus" pitchFamily="18" charset="-78"/>
              </a:rPr>
              <a:t>دي</a:t>
            </a:r>
            <a:r>
              <a:rPr lang="ar-OM" b="1" dirty="0" smtClean="0">
                <a:solidFill>
                  <a:schemeClr val="tx2">
                    <a:lumMod val="50000"/>
                  </a:schemeClr>
                </a:solidFill>
                <a:latin typeface="Andalus" pitchFamily="18" charset="-78"/>
                <a:cs typeface="Andalus" pitchFamily="18" charset="-78"/>
              </a:rPr>
              <a:t> </a:t>
            </a:r>
            <a:r>
              <a:rPr lang="ar-OM" b="1" dirty="0" err="1" smtClean="0">
                <a:solidFill>
                  <a:schemeClr val="tx2">
                    <a:lumMod val="50000"/>
                  </a:schemeClr>
                </a:solidFill>
                <a:latin typeface="Andalus" pitchFamily="18" charset="-78"/>
                <a:cs typeface="Andalus" pitchFamily="18" charset="-78"/>
              </a:rPr>
              <a:t>بونو</a:t>
            </a:r>
            <a:r>
              <a:rPr lang="ar-OM" b="1" dirty="0" smtClean="0">
                <a:solidFill>
                  <a:schemeClr val="tx2">
                    <a:lumMod val="50000"/>
                  </a:schemeClr>
                </a:solidFill>
                <a:latin typeface="Andalus" pitchFamily="18" charset="-78"/>
                <a:cs typeface="Andalus" pitchFamily="18" charset="-78"/>
              </a:rPr>
              <a:t> اللون الأخضر ليكون مركزا للإبداع والابتكار إنه مثل نمو النبات الكبير من </a:t>
            </a:r>
            <a:r>
              <a:rPr lang="ar-OM" b="1" dirty="0" err="1" smtClean="0">
                <a:solidFill>
                  <a:schemeClr val="tx2">
                    <a:lumMod val="50000"/>
                  </a:schemeClr>
                </a:solidFill>
                <a:latin typeface="Andalus" pitchFamily="18" charset="-78"/>
                <a:cs typeface="Andalus" pitchFamily="18" charset="-78"/>
              </a:rPr>
              <a:t>الغرسة</a:t>
            </a:r>
            <a:r>
              <a:rPr lang="ar-OM" b="1" dirty="0" smtClean="0">
                <a:solidFill>
                  <a:schemeClr val="tx2">
                    <a:lumMod val="50000"/>
                  </a:schemeClr>
                </a:solidFill>
                <a:latin typeface="Andalus" pitchFamily="18" charset="-78"/>
                <a:cs typeface="Andalus" pitchFamily="18" charset="-78"/>
              </a:rPr>
              <a:t> الصغيرة إنه </a:t>
            </a:r>
            <a:r>
              <a:rPr lang="ar-OM" b="1" dirty="0" err="1" smtClean="0">
                <a:solidFill>
                  <a:schemeClr val="tx2">
                    <a:lumMod val="50000"/>
                  </a:schemeClr>
                </a:solidFill>
                <a:latin typeface="Andalus" pitchFamily="18" charset="-78"/>
                <a:cs typeface="Andalus" pitchFamily="18" charset="-78"/>
              </a:rPr>
              <a:t>النمو </a:t>
            </a:r>
            <a:r>
              <a:rPr lang="ar-OM" b="1" dirty="0" smtClean="0">
                <a:solidFill>
                  <a:schemeClr val="tx2">
                    <a:lumMod val="50000"/>
                  </a:schemeClr>
                </a:solidFill>
                <a:latin typeface="Andalus" pitchFamily="18" charset="-78"/>
                <a:cs typeface="Andalus" pitchFamily="18" charset="-78"/>
              </a:rPr>
              <a:t>،إنه التغير والخروج من الأفكار </a:t>
            </a:r>
            <a:r>
              <a:rPr lang="ar-OM" b="1" dirty="0" err="1" smtClean="0">
                <a:solidFill>
                  <a:schemeClr val="tx2">
                    <a:lumMod val="50000"/>
                  </a:schemeClr>
                </a:solidFill>
                <a:latin typeface="Andalus" pitchFamily="18" charset="-78"/>
                <a:cs typeface="Andalus" pitchFamily="18" charset="-78"/>
              </a:rPr>
              <a:t>القديمة .</a:t>
            </a:r>
            <a:r>
              <a:rPr lang="ar-OM" b="1" dirty="0" smtClean="0">
                <a:solidFill>
                  <a:schemeClr val="tx2">
                    <a:lumMod val="50000"/>
                  </a:schemeClr>
                </a:solidFill>
                <a:latin typeface="Andalus" pitchFamily="18" charset="-78"/>
                <a:cs typeface="Andalus" pitchFamily="18" charset="-78"/>
              </a:rPr>
              <a:t> ويكون التفكير استجابة للأسئلة من </a:t>
            </a:r>
            <a:r>
              <a:rPr lang="ar-OM" b="1" dirty="0" err="1" smtClean="0">
                <a:solidFill>
                  <a:schemeClr val="tx2">
                    <a:lumMod val="50000"/>
                  </a:schemeClr>
                </a:solidFill>
                <a:latin typeface="Andalus" pitchFamily="18" charset="-78"/>
                <a:cs typeface="Andalus" pitchFamily="18" charset="-78"/>
              </a:rPr>
              <a:t>مثل </a:t>
            </a:r>
            <a:r>
              <a:rPr lang="ar-OM" b="1" dirty="0" smtClean="0">
                <a:solidFill>
                  <a:schemeClr val="tx2">
                    <a:lumMod val="50000"/>
                  </a:schemeClr>
                </a:solidFill>
                <a:latin typeface="Andalus" pitchFamily="18" charset="-78"/>
                <a:cs typeface="Andalus" pitchFamily="18" charset="-78"/>
              </a:rPr>
              <a:t>: ماذا يمكن أن نعمل </a:t>
            </a:r>
            <a:r>
              <a:rPr lang="ar-OM" b="1" dirty="0" err="1" smtClean="0">
                <a:solidFill>
                  <a:schemeClr val="tx2">
                    <a:lumMod val="50000"/>
                  </a:schemeClr>
                </a:solidFill>
                <a:latin typeface="Andalus" pitchFamily="18" charset="-78"/>
                <a:cs typeface="Andalus" pitchFamily="18" charset="-78"/>
              </a:rPr>
              <a:t>هنا؟</a:t>
            </a:r>
            <a:r>
              <a:rPr lang="ar-OM" b="1" dirty="0" smtClean="0">
                <a:solidFill>
                  <a:schemeClr val="tx2">
                    <a:lumMod val="50000"/>
                  </a:schemeClr>
                </a:solidFill>
                <a:latin typeface="Andalus" pitchFamily="18" charset="-78"/>
                <a:cs typeface="Andalus" pitchFamily="18" charset="-78"/>
              </a:rPr>
              <a:t> هل هناك آراء </a:t>
            </a:r>
            <a:r>
              <a:rPr lang="ar-OM" b="1" dirty="0" err="1" smtClean="0">
                <a:solidFill>
                  <a:schemeClr val="tx2">
                    <a:lumMod val="50000"/>
                  </a:schemeClr>
                </a:solidFill>
                <a:latin typeface="Andalus" pitchFamily="18" charset="-78"/>
                <a:cs typeface="Andalus" pitchFamily="18" charset="-78"/>
              </a:rPr>
              <a:t>أخرى؟</a:t>
            </a:r>
            <a:r>
              <a:rPr lang="ar-OM" b="1" dirty="0" smtClean="0">
                <a:solidFill>
                  <a:schemeClr val="tx2">
                    <a:lumMod val="50000"/>
                  </a:schemeClr>
                </a:solidFill>
                <a:latin typeface="Andalus" pitchFamily="18" charset="-78"/>
                <a:cs typeface="Andalus" pitchFamily="18" charset="-78"/>
              </a:rPr>
              <a:t> واللون الأخضر مأخوذ من لون العشب والأشجار </a:t>
            </a:r>
            <a:r>
              <a:rPr lang="ar-OM" b="1" dirty="0" err="1" smtClean="0">
                <a:solidFill>
                  <a:schemeClr val="tx2">
                    <a:lumMod val="50000"/>
                  </a:schemeClr>
                </a:solidFill>
                <a:latin typeface="Andalus" pitchFamily="18" charset="-78"/>
                <a:cs typeface="Andalus" pitchFamily="18" charset="-78"/>
              </a:rPr>
              <a:t>وانبساق</a:t>
            </a:r>
            <a:r>
              <a:rPr lang="ar-OM" b="1" dirty="0" smtClean="0">
                <a:solidFill>
                  <a:schemeClr val="tx2">
                    <a:lumMod val="50000"/>
                  </a:schemeClr>
                </a:solidFill>
                <a:latin typeface="Andalus" pitchFamily="18" charset="-78"/>
                <a:cs typeface="Andalus" pitchFamily="18" charset="-78"/>
              </a:rPr>
              <a:t> الأوراق </a:t>
            </a:r>
            <a:r>
              <a:rPr lang="ar-OM" b="1" dirty="0" err="1" smtClean="0">
                <a:solidFill>
                  <a:schemeClr val="tx2">
                    <a:lumMod val="50000"/>
                  </a:schemeClr>
                </a:solidFill>
                <a:latin typeface="Andalus" pitchFamily="18" charset="-78"/>
                <a:cs typeface="Andalus" pitchFamily="18" charset="-78"/>
              </a:rPr>
              <a:t>والأغصان .</a:t>
            </a:r>
            <a:r>
              <a:rPr lang="ar-OM" b="1" dirty="0" smtClean="0">
                <a:solidFill>
                  <a:schemeClr val="tx2">
                    <a:lumMod val="50000"/>
                  </a:schemeClr>
                </a:solidFill>
                <a:latin typeface="Andalus" pitchFamily="18" charset="-78"/>
                <a:cs typeface="Andalus" pitchFamily="18" charset="-78"/>
              </a:rPr>
              <a:t> والتفكير بهذه القبعة تفكير إبداعي فيه النشاط والحيوية والمقترحات المبتكرة.</a:t>
            </a:r>
            <a:endParaRPr lang="en-US" dirty="0"/>
          </a:p>
        </p:txBody>
      </p:sp>
      <p:pic>
        <p:nvPicPr>
          <p:cNvPr id="15" name="Picture 2" descr="D:\shatha alabeer\pictures\أيقونات للتصميم\Swalf3-Icone2\icone (54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960" y="548680"/>
            <a:ext cx="1717040" cy="1717040"/>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مستدير الزوايا 9"/>
          <p:cNvSpPr/>
          <p:nvPr/>
        </p:nvSpPr>
        <p:spPr>
          <a:xfrm>
            <a:off x="7467600" y="0"/>
            <a:ext cx="1676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11" name="مستطيل مستدير الزوايا 10"/>
          <p:cNvSpPr/>
          <p:nvPr/>
        </p:nvSpPr>
        <p:spPr>
          <a:xfrm>
            <a:off x="5796136" y="0"/>
            <a:ext cx="16561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2" name="مستطيل مستدير الزوايا 11"/>
          <p:cNvSpPr/>
          <p:nvPr/>
        </p:nvSpPr>
        <p:spPr>
          <a:xfrm>
            <a:off x="4283968" y="0"/>
            <a:ext cx="1512168"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13" name="مستطيل مستدير الزوايا 12"/>
          <p:cNvSpPr/>
          <p:nvPr/>
        </p:nvSpPr>
        <p:spPr>
          <a:xfrm>
            <a:off x="2771800" y="0"/>
            <a:ext cx="15323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14" name="مستطيل مستدير الزوايا 13"/>
          <p:cNvSpPr/>
          <p:nvPr/>
        </p:nvSpPr>
        <p:spPr>
          <a:xfrm>
            <a:off x="1331640" y="0"/>
            <a:ext cx="1460376" cy="6096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17" name="مستطيل مستدير الزوايا 16">
            <a:hlinkClick r:id="rId5" action="ppaction://hlinksldjump"/>
          </p:cNvPr>
          <p:cNvSpPr/>
          <p:nvPr/>
        </p:nvSpPr>
        <p:spPr>
          <a:xfrm>
            <a:off x="0" y="0"/>
            <a:ext cx="132474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pic>
        <p:nvPicPr>
          <p:cNvPr id="19" name="Picture 2" descr="C:\Users\aysha\Desktop\images-17.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692696"/>
            <a:ext cx="2304256" cy="13681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2497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16">
                                            <p:bg/>
                                          </p:spTgt>
                                        </p:tgtEl>
                                        <p:attrNameLst>
                                          <p:attrName>style.visibility</p:attrName>
                                        </p:attrNameLst>
                                      </p:cBhvr>
                                      <p:to>
                                        <p:strVal val="visible"/>
                                      </p:to>
                                    </p:set>
                                    <p:anim calcmode="lin" valueType="num">
                                      <p:cBhvr>
                                        <p:cTn id="10" dur="500" decel="50000" fill="hold">
                                          <p:stCondLst>
                                            <p:cond delay="0"/>
                                          </p:stCondLst>
                                        </p:cTn>
                                        <p:tgtEl>
                                          <p:spTgt spid="16">
                                            <p:bg/>
                                          </p:spTgt>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6">
                                            <p:bg/>
                                          </p:spTgt>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6">
                                            <p:bg/>
                                          </p:spTgt>
                                        </p:tgtEl>
                                        <p:attrNameLst>
                                          <p:attrName>ppt_w</p:attrName>
                                        </p:attrNameLst>
                                      </p:cBhvr>
                                      <p:tavLst>
                                        <p:tav tm="0">
                                          <p:val>
                                            <p:strVal val="#ppt_w*.05"/>
                                          </p:val>
                                        </p:tav>
                                        <p:tav tm="100000">
                                          <p:val>
                                            <p:strVal val="#ppt_w"/>
                                          </p:val>
                                        </p:tav>
                                      </p:tavLst>
                                    </p:anim>
                                    <p:anim calcmode="lin" valueType="num">
                                      <p:cBhvr>
                                        <p:cTn id="13" dur="1000" fill="hold"/>
                                        <p:tgtEl>
                                          <p:spTgt spid="16">
                                            <p:bg/>
                                          </p:spTgt>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6">
                                            <p:bg/>
                                          </p:spTgt>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6">
                                            <p:bg/>
                                          </p:spTgt>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6">
                                            <p:bg/>
                                          </p:spTgt>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6">
                                            <p:bg/>
                                          </p:spTgt>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p:cTn id="20"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3"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8">
                                            <p:bg/>
                                          </p:spTgt>
                                        </p:tgtEl>
                                        <p:attrNameLst>
                                          <p:attrName>style.visibility</p:attrName>
                                        </p:attrNameLst>
                                      </p:cBhvr>
                                      <p:to>
                                        <p:strVal val="visible"/>
                                      </p:to>
                                    </p:set>
                                    <p:anim calcmode="lin" valueType="num">
                                      <p:cBhvr>
                                        <p:cTn id="32" dur="500" decel="50000" fill="hold">
                                          <p:stCondLst>
                                            <p:cond delay="0"/>
                                          </p:stCondLst>
                                        </p:cTn>
                                        <p:tgtEl>
                                          <p:spTgt spid="18">
                                            <p:bg/>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8">
                                            <p:bg/>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8">
                                            <p:bg/>
                                          </p:spTgt>
                                        </p:tgtEl>
                                        <p:attrNameLst>
                                          <p:attrName>ppt_w</p:attrName>
                                        </p:attrNameLst>
                                      </p:cBhvr>
                                      <p:tavLst>
                                        <p:tav tm="0">
                                          <p:val>
                                            <p:strVal val="#ppt_w*.05"/>
                                          </p:val>
                                        </p:tav>
                                        <p:tav tm="100000">
                                          <p:val>
                                            <p:strVal val="#ppt_w"/>
                                          </p:val>
                                        </p:tav>
                                      </p:tavLst>
                                    </p:anim>
                                    <p:anim calcmode="lin" valueType="num">
                                      <p:cBhvr>
                                        <p:cTn id="35" dur="1000" fill="hold"/>
                                        <p:tgtEl>
                                          <p:spTgt spid="18">
                                            <p:bg/>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8">
                                            <p:bg/>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8">
                                            <p:bg/>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8">
                                            <p:bg/>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8">
                                            <p:bg/>
                                          </p:spTgt>
                                        </p:tgtEl>
                                      </p:cBhvr>
                                    </p:animEffect>
                                  </p:childTnLst>
                                </p:cTn>
                              </p:par>
                            </p:childTnLst>
                          </p:cTn>
                        </p:par>
                        <p:par>
                          <p:cTn id="40" fill="hold">
                            <p:stCondLst>
                              <p:cond delay="1000"/>
                            </p:stCondLst>
                            <p:childTnLst>
                              <p:par>
                                <p:cTn id="41" presetID="25" presetClass="entr" presetSubtype="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500" decel="50000" fill="hold">
                                          <p:stCondLst>
                                            <p:cond delay="0"/>
                                          </p:stCondLst>
                                        </p:cTn>
                                        <p:tgtEl>
                                          <p:spTgt spid="18">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58000"/>
                    </a14:imgEffect>
                    <a14:imgEffect>
                      <a14:colorTemperature colorTemp="11200"/>
                    </a14:imgEffect>
                    <a14:imgEffect>
                      <a14:brightnessContrast bright="13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16" name="عنصر نائب للمحتوى 10"/>
          <p:cNvSpPr txBox="1">
            <a:spLocks/>
          </p:cNvSpPr>
          <p:nvPr/>
        </p:nvSpPr>
        <p:spPr>
          <a:xfrm>
            <a:off x="3779912" y="1052736"/>
            <a:ext cx="4572000" cy="700882"/>
          </a:xfrm>
          <a:prstGeom prst="round2Same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None/>
            </a:pPr>
            <a:r>
              <a:rPr lang="ar-OM" sz="3600" b="1" i="1" dirty="0" smtClean="0">
                <a:solidFill>
                  <a:srgbClr val="0070C0"/>
                </a:solidFill>
                <a:latin typeface="Andalus" pitchFamily="18" charset="-78"/>
                <a:cs typeface="Andalus" pitchFamily="18" charset="-78"/>
              </a:rPr>
              <a:t> القبعة </a:t>
            </a:r>
            <a:r>
              <a:rPr lang="ar-OM" sz="3600" b="1" i="1" dirty="0" err="1" smtClean="0">
                <a:solidFill>
                  <a:srgbClr val="0070C0"/>
                </a:solidFill>
                <a:latin typeface="Andalus" pitchFamily="18" charset="-78"/>
                <a:cs typeface="Andalus" pitchFamily="18" charset="-78"/>
              </a:rPr>
              <a:t>الزرقاء:</a:t>
            </a:r>
            <a:endParaRPr lang="ar-OM" sz="3600" b="1" i="1" dirty="0" smtClean="0">
              <a:solidFill>
                <a:srgbClr val="0070C0"/>
              </a:solidFill>
              <a:latin typeface="Andalus" pitchFamily="18" charset="-78"/>
              <a:cs typeface="Andalus" pitchFamily="18" charset="-78"/>
            </a:endParaRPr>
          </a:p>
        </p:txBody>
      </p:sp>
      <p:sp>
        <p:nvSpPr>
          <p:cNvPr id="18" name="عنصر نائب للمحتوى 10"/>
          <p:cNvSpPr txBox="1">
            <a:spLocks/>
          </p:cNvSpPr>
          <p:nvPr/>
        </p:nvSpPr>
        <p:spPr>
          <a:xfrm>
            <a:off x="395536" y="2348880"/>
            <a:ext cx="8229600" cy="4509120"/>
          </a:xfrm>
          <a:prstGeom prst="rect">
            <a:avLst/>
          </a:prstGeom>
          <a:gradFill>
            <a:gsLst>
              <a:gs pos="0">
                <a:schemeClr val="accent5">
                  <a:tint val="50000"/>
                  <a:satMod val="300000"/>
                  <a:alpha val="9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r">
              <a:buNone/>
            </a:pPr>
            <a:r>
              <a:rPr lang="ar-OM" b="1" dirty="0" smtClean="0">
                <a:latin typeface="Andalus" pitchFamily="18" charset="-78"/>
                <a:cs typeface="Andalus" pitchFamily="18" charset="-78"/>
              </a:rPr>
              <a:t>تدل هذه القبعة على التفكير في </a:t>
            </a:r>
            <a:r>
              <a:rPr lang="ar-OM" b="1" dirty="0" err="1" smtClean="0">
                <a:latin typeface="Andalus" pitchFamily="18" charset="-78"/>
                <a:cs typeface="Andalus" pitchFamily="18" charset="-78"/>
              </a:rPr>
              <a:t>التفكير </a:t>
            </a:r>
            <a:r>
              <a:rPr lang="ar-OM" b="1" dirty="0" smtClean="0">
                <a:latin typeface="Andalus" pitchFamily="18" charset="-78"/>
                <a:cs typeface="Andalus" pitchFamily="18" charset="-78"/>
              </a:rPr>
              <a:t>، وضبط عملية التفكير وتلخيص ما نحن عليه </a:t>
            </a:r>
            <a:r>
              <a:rPr lang="ar-OM" b="1" dirty="0" err="1" smtClean="0">
                <a:latin typeface="Andalus" pitchFamily="18" charset="-78"/>
                <a:cs typeface="Andalus" pitchFamily="18" charset="-78"/>
              </a:rPr>
              <a:t>الآن </a:t>
            </a:r>
            <a:r>
              <a:rPr lang="ar-OM" b="1" dirty="0" smtClean="0">
                <a:latin typeface="Andalus" pitchFamily="18" charset="-78"/>
                <a:cs typeface="Andalus" pitchFamily="18" charset="-78"/>
              </a:rPr>
              <a:t>، تمهيدا للانتقال إلى الخطوة اللاحقة في التفكير، وهي ترمز إلى التفكير </a:t>
            </a:r>
            <a:r>
              <a:rPr lang="ar-OM" b="1" dirty="0" err="1" smtClean="0">
                <a:latin typeface="Andalus" pitchFamily="18" charset="-78"/>
                <a:cs typeface="Andalus" pitchFamily="18" charset="-78"/>
              </a:rPr>
              <a:t>الموجه </a:t>
            </a:r>
            <a:r>
              <a:rPr lang="ar-OM" b="1" dirty="0" smtClean="0">
                <a:latin typeface="Andalus" pitchFamily="18" charset="-78"/>
                <a:cs typeface="Andalus" pitchFamily="18" charset="-78"/>
              </a:rPr>
              <a:t>(الشمولي)، ويكون هذا التفكير استجابة للأسئلة من </a:t>
            </a:r>
            <a:r>
              <a:rPr lang="ar-OM" b="1" dirty="0" err="1" smtClean="0">
                <a:latin typeface="Andalus" pitchFamily="18" charset="-78"/>
                <a:cs typeface="Andalus" pitchFamily="18" charset="-78"/>
              </a:rPr>
              <a:t>مثل </a:t>
            </a:r>
            <a:r>
              <a:rPr lang="ar-OM" b="1" dirty="0" smtClean="0">
                <a:latin typeface="Andalus" pitchFamily="18" charset="-78"/>
                <a:cs typeface="Andalus" pitchFamily="18" charset="-78"/>
              </a:rPr>
              <a:t>: أين </a:t>
            </a:r>
            <a:r>
              <a:rPr lang="ar-OM" b="1" dirty="0" err="1" smtClean="0">
                <a:latin typeface="Andalus" pitchFamily="18" charset="-78"/>
                <a:cs typeface="Andalus" pitchFamily="18" charset="-78"/>
              </a:rPr>
              <a:t>أنت؟</a:t>
            </a:r>
            <a:r>
              <a:rPr lang="ar-OM" b="1" dirty="0" smtClean="0">
                <a:latin typeface="Andalus" pitchFamily="18" charset="-78"/>
                <a:cs typeface="Andalus" pitchFamily="18" charset="-78"/>
              </a:rPr>
              <a:t> ما </a:t>
            </a:r>
            <a:r>
              <a:rPr lang="ar-OM" b="1" dirty="0" err="1" smtClean="0">
                <a:latin typeface="Andalus" pitchFamily="18" charset="-78"/>
                <a:cs typeface="Andalus" pitchFamily="18" charset="-78"/>
              </a:rPr>
              <a:t>موقفك؟</a:t>
            </a:r>
            <a:r>
              <a:rPr lang="ar-OM" b="1" dirty="0" smtClean="0">
                <a:latin typeface="Andalus" pitchFamily="18" charset="-78"/>
                <a:cs typeface="Andalus" pitchFamily="18" charset="-78"/>
              </a:rPr>
              <a:t> ما الخطوة </a:t>
            </a:r>
            <a:r>
              <a:rPr lang="ar-OM" b="1" dirty="0" err="1" smtClean="0">
                <a:latin typeface="Andalus" pitchFamily="18" charset="-78"/>
                <a:cs typeface="Andalus" pitchFamily="18" charset="-78"/>
              </a:rPr>
              <a:t>التالية؟</a:t>
            </a:r>
            <a:r>
              <a:rPr lang="ar-OM" b="1" dirty="0" smtClean="0">
                <a:latin typeface="Andalus" pitchFamily="18" charset="-78"/>
                <a:cs typeface="Andalus" pitchFamily="18" charset="-78"/>
              </a:rPr>
              <a:t> واللون الأزرق للقبعة من لون السماء وسموها  فوق كل الأفكار فكل القبعات يكون التفكير فيها بأشياء مادية، ولكن الزرقاء تهتم بالتفكير بالآراء، ففيها تفكير في التفكير، وتلخيص للآراء، وتوجيه لسير الحوار والمناقشات والتعليقات.</a:t>
            </a:r>
          </a:p>
        </p:txBody>
      </p:sp>
      <p:pic>
        <p:nvPicPr>
          <p:cNvPr id="15" name="Picture 2" descr="D:\shatha alabeer\pictures\أيقونات للتصميم\Swalf3-Icone2\icone (54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20688"/>
            <a:ext cx="1717040" cy="1717040"/>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مستدير الزوايا 9"/>
          <p:cNvSpPr/>
          <p:nvPr/>
        </p:nvSpPr>
        <p:spPr>
          <a:xfrm>
            <a:off x="7467600" y="0"/>
            <a:ext cx="1676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11" name="مستطيل مستدير الزوايا 10"/>
          <p:cNvSpPr/>
          <p:nvPr/>
        </p:nvSpPr>
        <p:spPr>
          <a:xfrm>
            <a:off x="5796136" y="0"/>
            <a:ext cx="16561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2" name="مستطيل مستدير الزوايا 11"/>
          <p:cNvSpPr/>
          <p:nvPr/>
        </p:nvSpPr>
        <p:spPr>
          <a:xfrm>
            <a:off x="4283968" y="0"/>
            <a:ext cx="1512168"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13" name="مستطيل مستدير الزوايا 12"/>
          <p:cNvSpPr/>
          <p:nvPr/>
        </p:nvSpPr>
        <p:spPr>
          <a:xfrm>
            <a:off x="2771800" y="0"/>
            <a:ext cx="15323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14" name="مستطيل مستدير الزوايا 13"/>
          <p:cNvSpPr/>
          <p:nvPr/>
        </p:nvSpPr>
        <p:spPr>
          <a:xfrm>
            <a:off x="1331640" y="0"/>
            <a:ext cx="1460376"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17" name="مستطيل مستدير الزوايا 16"/>
          <p:cNvSpPr/>
          <p:nvPr/>
        </p:nvSpPr>
        <p:spPr>
          <a:xfrm>
            <a:off x="0" y="0"/>
            <a:ext cx="1324744" cy="6096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pic>
        <p:nvPicPr>
          <p:cNvPr id="19" name="Picture 2" descr="C:\Users\aysha\Desktop\images-3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836712"/>
            <a:ext cx="2195736" cy="13681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80209"/>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16">
                                            <p:bg/>
                                          </p:spTgt>
                                        </p:tgtEl>
                                        <p:attrNameLst>
                                          <p:attrName>style.visibility</p:attrName>
                                        </p:attrNameLst>
                                      </p:cBhvr>
                                      <p:to>
                                        <p:strVal val="visible"/>
                                      </p:to>
                                    </p:set>
                                    <p:anim calcmode="lin" valueType="num">
                                      <p:cBhvr>
                                        <p:cTn id="10" dur="500" decel="50000" fill="hold">
                                          <p:stCondLst>
                                            <p:cond delay="0"/>
                                          </p:stCondLst>
                                        </p:cTn>
                                        <p:tgtEl>
                                          <p:spTgt spid="16">
                                            <p:bg/>
                                          </p:spTgt>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6">
                                            <p:bg/>
                                          </p:spTgt>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6">
                                            <p:bg/>
                                          </p:spTgt>
                                        </p:tgtEl>
                                        <p:attrNameLst>
                                          <p:attrName>ppt_w</p:attrName>
                                        </p:attrNameLst>
                                      </p:cBhvr>
                                      <p:tavLst>
                                        <p:tav tm="0">
                                          <p:val>
                                            <p:strVal val="#ppt_w*.05"/>
                                          </p:val>
                                        </p:tav>
                                        <p:tav tm="100000">
                                          <p:val>
                                            <p:strVal val="#ppt_w"/>
                                          </p:val>
                                        </p:tav>
                                      </p:tavLst>
                                    </p:anim>
                                    <p:anim calcmode="lin" valueType="num">
                                      <p:cBhvr>
                                        <p:cTn id="13" dur="1000" fill="hold"/>
                                        <p:tgtEl>
                                          <p:spTgt spid="16">
                                            <p:bg/>
                                          </p:spTgt>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6">
                                            <p:bg/>
                                          </p:spTgt>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6">
                                            <p:bg/>
                                          </p:spTgt>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6">
                                            <p:bg/>
                                          </p:spTgt>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6">
                                            <p:bg/>
                                          </p:spTgt>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p:cTn id="20"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3"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8">
                                            <p:bg/>
                                          </p:spTgt>
                                        </p:tgtEl>
                                        <p:attrNameLst>
                                          <p:attrName>style.visibility</p:attrName>
                                        </p:attrNameLst>
                                      </p:cBhvr>
                                      <p:to>
                                        <p:strVal val="visible"/>
                                      </p:to>
                                    </p:set>
                                    <p:anim calcmode="lin" valueType="num">
                                      <p:cBhvr>
                                        <p:cTn id="32" dur="500" decel="50000" fill="hold">
                                          <p:stCondLst>
                                            <p:cond delay="0"/>
                                          </p:stCondLst>
                                        </p:cTn>
                                        <p:tgtEl>
                                          <p:spTgt spid="18">
                                            <p:bg/>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8">
                                            <p:bg/>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8">
                                            <p:bg/>
                                          </p:spTgt>
                                        </p:tgtEl>
                                        <p:attrNameLst>
                                          <p:attrName>ppt_w</p:attrName>
                                        </p:attrNameLst>
                                      </p:cBhvr>
                                      <p:tavLst>
                                        <p:tav tm="0">
                                          <p:val>
                                            <p:strVal val="#ppt_w*.05"/>
                                          </p:val>
                                        </p:tav>
                                        <p:tav tm="100000">
                                          <p:val>
                                            <p:strVal val="#ppt_w"/>
                                          </p:val>
                                        </p:tav>
                                      </p:tavLst>
                                    </p:anim>
                                    <p:anim calcmode="lin" valueType="num">
                                      <p:cBhvr>
                                        <p:cTn id="35" dur="1000" fill="hold"/>
                                        <p:tgtEl>
                                          <p:spTgt spid="18">
                                            <p:bg/>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8">
                                            <p:bg/>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8">
                                            <p:bg/>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8">
                                            <p:bg/>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8">
                                            <p:bg/>
                                          </p:spTgt>
                                        </p:tgtEl>
                                      </p:cBhvr>
                                    </p:animEffect>
                                  </p:childTnLst>
                                </p:cTn>
                              </p:par>
                            </p:childTnLst>
                          </p:cTn>
                        </p:par>
                        <p:par>
                          <p:cTn id="40" fill="hold">
                            <p:stCondLst>
                              <p:cond delay="1000"/>
                            </p:stCondLst>
                            <p:childTnLst>
                              <p:par>
                                <p:cTn id="41" presetID="25" presetClass="entr" presetSubtype="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500" decel="50000" fill="hold">
                                          <p:stCondLst>
                                            <p:cond delay="0"/>
                                          </p:stCondLst>
                                        </p:cTn>
                                        <p:tgtEl>
                                          <p:spTgt spid="18">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grpSp>
        <p:nvGrpSpPr>
          <p:cNvPr id="13" name="مجموعة 12"/>
          <p:cNvGrpSpPr/>
          <p:nvPr/>
        </p:nvGrpSpPr>
        <p:grpSpPr>
          <a:xfrm>
            <a:off x="1907704" y="-243408"/>
            <a:ext cx="5895340" cy="1689100"/>
            <a:chOff x="1889760" y="292100"/>
            <a:chExt cx="5895340" cy="1689100"/>
          </a:xfrm>
        </p:grpSpPr>
        <p:sp>
          <p:nvSpPr>
            <p:cNvPr id="9" name="مستطيل ذو زوايا قطرية مستديرة 8"/>
            <p:cNvSpPr/>
            <p:nvPr/>
          </p:nvSpPr>
          <p:spPr>
            <a:xfrm>
              <a:off x="1889760" y="853440"/>
              <a:ext cx="4724400" cy="1127760"/>
            </a:xfrm>
            <a:prstGeom prst="round2DiagRect">
              <a:avLst>
                <a:gd name="adj1" fmla="val 50000"/>
                <a:gd name="adj2" fmla="val 0"/>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endParaRPr lang="ar-OM"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endParaRPr>
            </a:p>
          </p:txBody>
        </p:sp>
        <p:pic>
          <p:nvPicPr>
            <p:cNvPr id="1030" name="Picture 6" descr="D:\shatha alabeer\pictures\أيقونات للتصميم\Swalf3-Icone3\icone (6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2100"/>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oshibaB\Desktop\التوحد\pictures\Ribb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4160" y="853440"/>
              <a:ext cx="579120" cy="62156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عنصر نائب للمحتوى 10"/>
          <p:cNvSpPr txBox="1">
            <a:spLocks/>
          </p:cNvSpPr>
          <p:nvPr/>
        </p:nvSpPr>
        <p:spPr>
          <a:xfrm>
            <a:off x="395536" y="1556792"/>
            <a:ext cx="8229600" cy="504056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r"/>
            <a:endParaRPr lang="en-US" b="1" dirty="0" smtClean="0">
              <a:cs typeface="DecoType Naskh" pitchFamily="2" charset="-78"/>
            </a:endParaRPr>
          </a:p>
          <a:p>
            <a:pPr algn="r"/>
            <a:r>
              <a:rPr lang="ar-OM" b="1" dirty="0" smtClean="0">
                <a:cs typeface="DecoType Naskh" pitchFamily="2" charset="-78"/>
              </a:rPr>
              <a:t>الهدف الأساسي للقبعات الست هو التبسيط عملية التفكير بحيث نتعامل مع شيء واحد في كل مرة، حيث أن استخدام القبعات يمثل طريقة سهلة لتغيير طريقة التفكير ولعب الأدوار، بحيث يتم عزل الأنا وتأثيرها وتصبح طريقة التفكير أشبه بلعبة، كما أن عملية اتخاذ القرار باستخدام هذه الطريقة لأقل من نصف الزمن الذي تحتاجه عادة، وفيما يلي أهم استخدامات القبعات </a:t>
            </a:r>
            <a:r>
              <a:rPr lang="ar-OM" b="1" dirty="0" err="1" smtClean="0">
                <a:cs typeface="DecoType Naskh" pitchFamily="2" charset="-78"/>
              </a:rPr>
              <a:t>الست:</a:t>
            </a:r>
            <a:endParaRPr lang="ar-OM" b="1" dirty="0" smtClean="0">
              <a:cs typeface="DecoType Naskh" pitchFamily="2" charset="-78"/>
            </a:endParaRPr>
          </a:p>
          <a:p>
            <a:pPr algn="r">
              <a:buNone/>
            </a:pPr>
            <a:r>
              <a:rPr lang="ar-OM" b="1" dirty="0" smtClean="0">
                <a:cs typeface="DecoType Naskh" pitchFamily="2" charset="-78"/>
              </a:rPr>
              <a:t>ـ </a:t>
            </a:r>
          </a:p>
          <a:p>
            <a:pPr marL="514350" indent="-514350"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  توليد الطاقة </a:t>
            </a:r>
            <a:r>
              <a:rPr lang="ar-OM" sz="3400" b="1" dirty="0" err="1"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العقلية .</a:t>
            </a:r>
            <a:endPar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endParaRP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مناقشة المواضيع المختلفة.</a:t>
            </a: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حل </a:t>
            </a:r>
            <a:r>
              <a:rPr lang="ar-OM" sz="3400" b="1" dirty="0" err="1"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المشكلات .</a:t>
            </a:r>
            <a:endPar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endParaRP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استكشاف البدائل.</a:t>
            </a: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التوصل لقرارات.</a:t>
            </a: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العصف الذهني.</a:t>
            </a: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مشاركة حقيقة في عمل  المجموعات والتفكير الجماعي.</a:t>
            </a:r>
          </a:p>
          <a:p>
            <a:pPr algn="r">
              <a:buNone/>
            </a:pP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ـ إعداد </a:t>
            </a:r>
            <a:r>
              <a:rPr lang="ar-OM" sz="3400" b="1" dirty="0" err="1"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الأبحاث </a:t>
            </a:r>
            <a:r>
              <a:rPr lang="ar-OM" sz="3400" b="1" dirty="0" smtClean="0">
                <a:effectLst>
                  <a:glow rad="101600">
                    <a:schemeClr val="accent2">
                      <a:satMod val="175000"/>
                      <a:alpha val="40000"/>
                    </a:schemeClr>
                  </a:glow>
                  <a:reflection blurRad="6350" stA="50000" endA="300" endPos="50000" dist="29997" dir="5400000" sy="-100000" algn="bl" rotWithShape="0"/>
                </a:effectLst>
                <a:cs typeface="DecoType Naskh" pitchFamily="2" charset="-78"/>
              </a:rPr>
              <a:t>، تنظيم وكتابة التقارير.</a:t>
            </a:r>
          </a:p>
        </p:txBody>
      </p:sp>
      <p:sp>
        <p:nvSpPr>
          <p:cNvPr id="12" name="مستطيل 11"/>
          <p:cNvSpPr/>
          <p:nvPr/>
        </p:nvSpPr>
        <p:spPr>
          <a:xfrm>
            <a:off x="2267744" y="548680"/>
            <a:ext cx="4119353" cy="646331"/>
          </a:xfrm>
          <a:prstGeom prst="rect">
            <a:avLst/>
          </a:prstGeom>
        </p:spPr>
        <p:txBody>
          <a:bodyPr wrap="square">
            <a:spAutoFit/>
          </a:bodyPr>
          <a:lstStyle/>
          <a:p>
            <a:pPr algn="ctr"/>
            <a:r>
              <a:rPr lang="ar-OM" sz="3600" dirty="0" smtClean="0">
                <a:cs typeface="DecoType Thuluth" pitchFamily="2" charset="-78"/>
              </a:rPr>
              <a:t>فؤاد القبعات الست</a:t>
            </a:r>
            <a:endParaRPr lang="ar-OM" sz="3600" dirty="0">
              <a:cs typeface="DecoType Thuluth" pitchFamily="2" charset="-78"/>
            </a:endParaRPr>
          </a:p>
        </p:txBody>
      </p:sp>
    </p:spTree>
    <p:extLst>
      <p:ext uri="{BB962C8B-B14F-4D97-AF65-F5344CB8AC3E}">
        <p14:creationId xmlns:p14="http://schemas.microsoft.com/office/powerpoint/2010/main" val="84116110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13" name="مستطيل ذو زاويتين مستديرتين في نفس الجانب 12"/>
          <p:cNvSpPr/>
          <p:nvPr/>
        </p:nvSpPr>
        <p:spPr>
          <a:xfrm>
            <a:off x="1907704" y="476672"/>
            <a:ext cx="4896544" cy="1062568"/>
          </a:xfrm>
          <a:prstGeom prst="round2SameRect">
            <a:avLst>
              <a:gd name="adj1" fmla="val 50000"/>
              <a:gd name="adj2" fmla="val 0"/>
            </a:avLst>
          </a:prstGeom>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1" anchor="ctr"/>
          <a:lstStyle/>
          <a:p>
            <a:pPr algn="ctr"/>
            <a:r>
              <a:rPr lang="ar-OM" sz="3600" dirty="0" smtClean="0">
                <a:effectLst>
                  <a:glow rad="63500">
                    <a:schemeClr val="accent1">
                      <a:satMod val="175000"/>
                      <a:alpha val="40000"/>
                    </a:schemeClr>
                  </a:glow>
                </a:effectLst>
              </a:rPr>
              <a:t>مبادئ إستراتيجية القبعات </a:t>
            </a:r>
            <a:r>
              <a:rPr lang="ar-OM" sz="3600" dirty="0" err="1" smtClean="0">
                <a:effectLst>
                  <a:glow rad="63500">
                    <a:schemeClr val="accent1">
                      <a:satMod val="175000"/>
                      <a:alpha val="40000"/>
                    </a:schemeClr>
                  </a:glow>
                </a:effectLst>
              </a:rPr>
              <a:t>الست:</a:t>
            </a:r>
            <a:endParaRPr lang="ar-OM"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effectLst>
            </a:endParaRPr>
          </a:p>
        </p:txBody>
      </p:sp>
      <p:sp>
        <p:nvSpPr>
          <p:cNvPr id="14" name="عنصر نائب للمحتوى 10"/>
          <p:cNvSpPr txBox="1">
            <a:spLocks/>
          </p:cNvSpPr>
          <p:nvPr/>
        </p:nvSpPr>
        <p:spPr>
          <a:xfrm>
            <a:off x="467544" y="2420888"/>
            <a:ext cx="8229600" cy="3777580"/>
          </a:xfrm>
          <a:prstGeom prst="rect">
            <a:avLst/>
          </a:prstGeom>
          <a:effectLst>
            <a:glow rad="228600">
              <a:schemeClr val="accent4">
                <a:satMod val="175000"/>
                <a:alpha val="40000"/>
              </a:schemeClr>
            </a:glo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514350" indent="-514350" algn="r" rtl="1">
              <a:buFont typeface="Wingdings" pitchFamily="2" charset="2"/>
              <a:buChar char="v"/>
            </a:pPr>
            <a:r>
              <a:rPr lang="ar-OM" sz="2800" b="1" dirty="0" smtClean="0">
                <a:cs typeface="Akhbar MT" pitchFamily="2" charset="-78"/>
              </a:rPr>
              <a:t>إن للتفكير ستة أنماط يعبر عنها بقبعات ست مختلفة الألوان بحيث  يعبر كل لون عن نمط من أنماط التفكير، بحيث يفكر الفرد بالطريقة التي التي يرمز إليها لون القبعة وإذا ما خلعها ينبغي أن يغير حديثه أو طريقة تفكيره.</a:t>
            </a:r>
          </a:p>
          <a:p>
            <a:pPr marL="514350" indent="-514350" algn="r" rtl="1">
              <a:buFont typeface="+mj-lt"/>
              <a:buAutoNum type="arabicPeriod"/>
            </a:pPr>
            <a:r>
              <a:rPr lang="ar-OM" sz="2800" b="1" dirty="0" smtClean="0">
                <a:cs typeface="Akhbar MT" pitchFamily="2" charset="-78"/>
              </a:rPr>
              <a:t>عند ارتداء القبعة من الفرد فإنه يستعمل نمطا واحدا من التفكير.</a:t>
            </a:r>
          </a:p>
          <a:p>
            <a:pPr marL="514350" indent="-514350" algn="r" rtl="1">
              <a:buFont typeface="+mj-lt"/>
              <a:buAutoNum type="arabicPeriod"/>
            </a:pPr>
            <a:r>
              <a:rPr lang="ar-OM" sz="2800" b="1" dirty="0" smtClean="0">
                <a:cs typeface="Akhbar MT" pitchFamily="2" charset="-78"/>
              </a:rPr>
              <a:t>إن فاعلية التفكير لا يمكن أن تحقق مع وجود المشوشات الفكرية لذلك يجب حصر الانتباه والتفكير في النمط المحدد.</a:t>
            </a:r>
          </a:p>
          <a:p>
            <a:pPr marL="514350" indent="-514350" algn="r" rtl="1">
              <a:buFont typeface="+mj-lt"/>
              <a:buAutoNum type="arabicPeriod"/>
            </a:pPr>
            <a:r>
              <a:rPr lang="ar-OM" sz="2800" b="1" dirty="0" smtClean="0">
                <a:cs typeface="Akhbar MT" pitchFamily="2" charset="-78"/>
              </a:rPr>
              <a:t>إن القبعات الست تمثل المكونات الأساسية لخريطة التفكير.</a:t>
            </a:r>
          </a:p>
          <a:p>
            <a:pPr algn="r"/>
            <a:endParaRPr lang="ar-OM" sz="2800" b="1" dirty="0"/>
          </a:p>
        </p:txBody>
      </p:sp>
    </p:spTree>
    <p:extLst>
      <p:ext uri="{BB962C8B-B14F-4D97-AF65-F5344CB8AC3E}">
        <p14:creationId xmlns:p14="http://schemas.microsoft.com/office/powerpoint/2010/main" val="33535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 calcmode="lin" valueType="num">
                                      <p:cBhvr>
                                        <p:cTn id="12" dur="500" decel="50000" fill="hold">
                                          <p:stCondLst>
                                            <p:cond delay="0"/>
                                          </p:stCondLst>
                                        </p:cTn>
                                        <p:tgtEl>
                                          <p:spTgt spid="14">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4">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4">
                                            <p:bg/>
                                          </p:spTgt>
                                        </p:tgtEl>
                                        <p:attrNameLst>
                                          <p:attrName>ppt_w</p:attrName>
                                        </p:attrNameLst>
                                      </p:cBhvr>
                                      <p:tavLst>
                                        <p:tav tm="0">
                                          <p:val>
                                            <p:strVal val="#ppt_w*.05"/>
                                          </p:val>
                                        </p:tav>
                                        <p:tav tm="100000">
                                          <p:val>
                                            <p:strVal val="#ppt_w"/>
                                          </p:val>
                                        </p:tav>
                                      </p:tavLst>
                                    </p:anim>
                                    <p:anim calcmode="lin" valueType="num">
                                      <p:cBhvr>
                                        <p:cTn id="15" dur="1000" fill="hold"/>
                                        <p:tgtEl>
                                          <p:spTgt spid="14">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4">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4">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4">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4">
                                            <p:bg/>
                                          </p:spTgt>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4">
                                            <p:txEl>
                                              <p:pRg st="0" end="0"/>
                                            </p:txEl>
                                          </p:spTgt>
                                        </p:tgtEl>
                                      </p:cBhvr>
                                    </p:animEffect>
                                  </p:childTnLst>
                                </p:cTn>
                              </p:par>
                            </p:childTnLst>
                          </p:cTn>
                        </p:par>
                        <p:par>
                          <p:cTn id="31" fill="hold">
                            <p:stCondLst>
                              <p:cond delay="2000"/>
                            </p:stCondLst>
                            <p:childTnLst>
                              <p:par>
                                <p:cTn id="32" presetID="25" presetClass="entr" presetSubtype="0" fill="hold" grpId="0" nodeType="after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 calcmode="lin" valueType="num">
                                      <p:cBhvr>
                                        <p:cTn id="34" dur="500" decel="50000" fill="hold">
                                          <p:stCondLst>
                                            <p:cond delay="0"/>
                                          </p:stCondLst>
                                        </p:cTn>
                                        <p:tgtEl>
                                          <p:spTgt spid="14">
                                            <p:txEl>
                                              <p:pRg st="1" end="1"/>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4">
                                            <p:txEl>
                                              <p:pRg st="1" end="1"/>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4">
                                            <p:txEl>
                                              <p:pRg st="1" end="1"/>
                                            </p:txEl>
                                          </p:spTgt>
                                        </p:tgtEl>
                                        <p:attrNameLst>
                                          <p:attrName>ppt_w</p:attrName>
                                        </p:attrNameLst>
                                      </p:cBhvr>
                                      <p:tavLst>
                                        <p:tav tm="0">
                                          <p:val>
                                            <p:strVal val="#ppt_w*.05"/>
                                          </p:val>
                                        </p:tav>
                                        <p:tav tm="100000">
                                          <p:val>
                                            <p:strVal val="#ppt_w"/>
                                          </p:val>
                                        </p:tav>
                                      </p:tavLst>
                                    </p:anim>
                                    <p:anim calcmode="lin" valueType="num">
                                      <p:cBhvr>
                                        <p:cTn id="37" dur="1000" fill="hold"/>
                                        <p:tgtEl>
                                          <p:spTgt spid="14">
                                            <p:txEl>
                                              <p:pRg st="1" end="1"/>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4">
                                            <p:txEl>
                                              <p:pRg st="1" end="1"/>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4">
                                            <p:txEl>
                                              <p:pRg st="1" end="1"/>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4">
                                            <p:txEl>
                                              <p:pRg st="1" end="1"/>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4">
                                            <p:txEl>
                                              <p:pRg st="1" end="1"/>
                                            </p:txEl>
                                          </p:spTgt>
                                        </p:tgtEl>
                                      </p:cBhvr>
                                    </p:animEffect>
                                  </p:childTnLst>
                                </p:cTn>
                              </p:par>
                            </p:childTnLst>
                          </p:cTn>
                        </p:par>
                        <p:par>
                          <p:cTn id="42" fill="hold">
                            <p:stCondLst>
                              <p:cond delay="3000"/>
                            </p:stCondLst>
                            <p:childTnLst>
                              <p:par>
                                <p:cTn id="43" presetID="25" presetClass="entr" presetSubtype="0" fill="hold" grpId="0" nodeType="after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anim calcmode="lin" valueType="num">
                                      <p:cBhvr>
                                        <p:cTn id="45" dur="500" decel="50000" fill="hold">
                                          <p:stCondLst>
                                            <p:cond delay="0"/>
                                          </p:stCondLst>
                                        </p:cTn>
                                        <p:tgtEl>
                                          <p:spTgt spid="14">
                                            <p:txEl>
                                              <p:pRg st="2" end="2"/>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4">
                                            <p:txEl>
                                              <p:pRg st="2" end="2"/>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4">
                                            <p:txEl>
                                              <p:pRg st="2" end="2"/>
                                            </p:txEl>
                                          </p:spTgt>
                                        </p:tgtEl>
                                        <p:attrNameLst>
                                          <p:attrName>ppt_w</p:attrName>
                                        </p:attrNameLst>
                                      </p:cBhvr>
                                      <p:tavLst>
                                        <p:tav tm="0">
                                          <p:val>
                                            <p:strVal val="#ppt_w*.05"/>
                                          </p:val>
                                        </p:tav>
                                        <p:tav tm="100000">
                                          <p:val>
                                            <p:strVal val="#ppt_w"/>
                                          </p:val>
                                        </p:tav>
                                      </p:tavLst>
                                    </p:anim>
                                    <p:anim calcmode="lin" valueType="num">
                                      <p:cBhvr>
                                        <p:cTn id="48" dur="1000" fill="hold"/>
                                        <p:tgtEl>
                                          <p:spTgt spid="14">
                                            <p:txEl>
                                              <p:pRg st="2" end="2"/>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4">
                                            <p:txEl>
                                              <p:pRg st="2" end="2"/>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4">
                                            <p:txEl>
                                              <p:pRg st="2" end="2"/>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4">
                                            <p:txEl>
                                              <p:pRg st="2" end="2"/>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4">
                                            <p:txEl>
                                              <p:pRg st="2" end="2"/>
                                            </p:txEl>
                                          </p:spTgt>
                                        </p:tgtEl>
                                      </p:cBhvr>
                                    </p:animEffect>
                                  </p:childTnLst>
                                </p:cTn>
                              </p:par>
                            </p:childTnLst>
                          </p:cTn>
                        </p:par>
                        <p:par>
                          <p:cTn id="53" fill="hold">
                            <p:stCondLst>
                              <p:cond delay="4000"/>
                            </p:stCondLst>
                            <p:childTnLst>
                              <p:par>
                                <p:cTn id="54" presetID="25" presetClass="entr" presetSubtype="0" fill="hold" grpId="0" nodeType="afterEffect">
                                  <p:stCondLst>
                                    <p:cond delay="0"/>
                                  </p:stCondLst>
                                  <p:childTnLst>
                                    <p:set>
                                      <p:cBhvr>
                                        <p:cTn id="55" dur="1" fill="hold">
                                          <p:stCondLst>
                                            <p:cond delay="0"/>
                                          </p:stCondLst>
                                        </p:cTn>
                                        <p:tgtEl>
                                          <p:spTgt spid="14">
                                            <p:txEl>
                                              <p:pRg st="3" end="3"/>
                                            </p:txEl>
                                          </p:spTgt>
                                        </p:tgtEl>
                                        <p:attrNameLst>
                                          <p:attrName>style.visibility</p:attrName>
                                        </p:attrNameLst>
                                      </p:cBhvr>
                                      <p:to>
                                        <p:strVal val="visible"/>
                                      </p:to>
                                    </p:set>
                                    <p:anim calcmode="lin" valueType="num">
                                      <p:cBhvr>
                                        <p:cTn id="56" dur="500" decel="50000" fill="hold">
                                          <p:stCondLst>
                                            <p:cond delay="0"/>
                                          </p:stCondLst>
                                        </p:cTn>
                                        <p:tgtEl>
                                          <p:spTgt spid="14">
                                            <p:txEl>
                                              <p:pRg st="3" end="3"/>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4">
                                            <p:txEl>
                                              <p:pRg st="3" end="3"/>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4">
                                            <p:txEl>
                                              <p:pRg st="3" end="3"/>
                                            </p:txEl>
                                          </p:spTgt>
                                        </p:tgtEl>
                                        <p:attrNameLst>
                                          <p:attrName>ppt_w</p:attrName>
                                        </p:attrNameLst>
                                      </p:cBhvr>
                                      <p:tavLst>
                                        <p:tav tm="0">
                                          <p:val>
                                            <p:strVal val="#ppt_w*.05"/>
                                          </p:val>
                                        </p:tav>
                                        <p:tav tm="100000">
                                          <p:val>
                                            <p:strVal val="#ppt_w"/>
                                          </p:val>
                                        </p:tav>
                                      </p:tavLst>
                                    </p:anim>
                                    <p:anim calcmode="lin" valueType="num">
                                      <p:cBhvr>
                                        <p:cTn id="59" dur="1000" fill="hold"/>
                                        <p:tgtEl>
                                          <p:spTgt spid="14">
                                            <p:txEl>
                                              <p:pRg st="3" end="3"/>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4">
                                            <p:txEl>
                                              <p:pRg st="3" end="3"/>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4">
                                            <p:txEl>
                                              <p:pRg st="3" end="3"/>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4">
                                            <p:txEl>
                                              <p:pRg st="3" end="3"/>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13" name="مستطيل ذو زاويتين مستديرتين في نفس الجانب 12"/>
          <p:cNvSpPr/>
          <p:nvPr/>
        </p:nvSpPr>
        <p:spPr>
          <a:xfrm>
            <a:off x="1979712" y="332656"/>
            <a:ext cx="4497288" cy="1008112"/>
          </a:xfrm>
          <a:prstGeom prst="round2SameRect">
            <a:avLst>
              <a:gd name="adj1" fmla="val 50000"/>
              <a:gd name="adj2" fmla="val 0"/>
            </a:avLst>
          </a:prstGeom>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1" anchor="ctr"/>
          <a:lstStyle/>
          <a:p>
            <a:pPr algn="ctr"/>
            <a:r>
              <a:rPr lang="ar-OM" sz="3600" dirty="0" smtClean="0">
                <a:effectLst>
                  <a:glow rad="63500">
                    <a:schemeClr val="accent2">
                      <a:satMod val="175000"/>
                      <a:alpha val="40000"/>
                    </a:schemeClr>
                  </a:glow>
                </a:effectLst>
              </a:rPr>
              <a:t>معنى التدريس بالقبعات </a:t>
            </a:r>
            <a:r>
              <a:rPr lang="ar-OM" sz="3600" dirty="0" err="1" smtClean="0">
                <a:effectLst>
                  <a:glow rad="63500">
                    <a:schemeClr val="accent2">
                      <a:satMod val="175000"/>
                      <a:alpha val="40000"/>
                    </a:schemeClr>
                  </a:glow>
                </a:effectLst>
              </a:rPr>
              <a:t>الست:</a:t>
            </a:r>
            <a:endParaRPr lang="ar-OM"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effectLst>
            </a:endParaRPr>
          </a:p>
        </p:txBody>
      </p:sp>
      <p:sp>
        <p:nvSpPr>
          <p:cNvPr id="11" name="عنصر نائب للمحتوى 10"/>
          <p:cNvSpPr txBox="1">
            <a:spLocks/>
          </p:cNvSpPr>
          <p:nvPr/>
        </p:nvSpPr>
        <p:spPr>
          <a:xfrm>
            <a:off x="533400" y="1844824"/>
            <a:ext cx="8229600" cy="4824536"/>
          </a:xfrm>
          <a:prstGeom prst="rect">
            <a:avLst/>
          </a:prstGeom>
          <a:effectLst>
            <a:glow rad="228600">
              <a:schemeClr val="accent4">
                <a:satMod val="175000"/>
                <a:alpha val="40000"/>
              </a:schemeClr>
            </a:glo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r">
              <a:buNone/>
            </a:pPr>
            <a:r>
              <a:rPr lang="ar-OM" sz="2400" b="1" dirty="0"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أشار </a:t>
            </a:r>
            <a:r>
              <a:rPr lang="ar-OM" sz="2400" b="1" dirty="0" err="1"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ذوقان</a:t>
            </a:r>
            <a:r>
              <a:rPr lang="ar-OM" sz="2400" b="1" dirty="0"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 وأبو </a:t>
            </a:r>
            <a:r>
              <a:rPr lang="ar-OM" sz="2400" b="1" dirty="0" err="1"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السميد</a:t>
            </a:r>
            <a:r>
              <a:rPr lang="ar-OM" sz="2400" b="1" dirty="0"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 إلى أن التدريس بالقبعات الست </a:t>
            </a:r>
            <a:r>
              <a:rPr lang="ar-OM" sz="2400" b="1" dirty="0" err="1"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rPr>
              <a:t>يعني:</a:t>
            </a:r>
            <a:endParaRPr lang="ar-OM" sz="2400" b="1" dirty="0" smtClean="0">
              <a:effectLst>
                <a:glow rad="63500">
                  <a:schemeClr val="accent3">
                    <a:satMod val="175000"/>
                    <a:alpha val="40000"/>
                  </a:schemeClr>
                </a:glow>
                <a:reflection blurRad="6350" stA="55000" endA="300" endPos="45500" dir="5400000" sy="-100000" algn="bl" rotWithShape="0"/>
              </a:effectLst>
              <a:latin typeface="Andalus" pitchFamily="18" charset="-78"/>
              <a:cs typeface="Andalus" pitchFamily="18" charset="-78"/>
            </a:endParaRPr>
          </a:p>
          <a:p>
            <a:pPr algn="r"/>
            <a:endParaRPr lang="en-US" sz="2000" b="1" dirty="0" smtClean="0">
              <a:latin typeface="Andalus" pitchFamily="18" charset="-78"/>
              <a:cs typeface="Andalus" pitchFamily="18" charset="-78"/>
            </a:endParaRPr>
          </a:p>
          <a:p>
            <a:pPr marL="457200" indent="-457200" algn="r" rtl="1">
              <a:buFont typeface="+mj-lt"/>
              <a:buAutoNum type="arabicPeriod"/>
            </a:pPr>
            <a:r>
              <a:rPr lang="ar-OM" sz="2000" b="1" dirty="0" smtClean="0">
                <a:effectLst>
                  <a:glow rad="63500">
                    <a:schemeClr val="accent2">
                      <a:satMod val="175000"/>
                      <a:alpha val="40000"/>
                    </a:schemeClr>
                  </a:glow>
                </a:effectLst>
                <a:latin typeface="Andalus" pitchFamily="18" charset="-78"/>
                <a:cs typeface="Andalus" pitchFamily="18" charset="-78"/>
              </a:rPr>
              <a:t>أن على الإنسان أن لا يبقى على طريقة تفكير واحدة عندما يتعامل مع موقف أو قضية أو نص إنما عليه أن يغير طريقة تفكيره بين مرحلة وأخرى وهذا يعني عدم </a:t>
            </a:r>
            <a:r>
              <a:rPr lang="ar-OM" sz="2000" b="1" dirty="0" err="1" smtClean="0">
                <a:effectLst>
                  <a:glow rad="63500">
                    <a:schemeClr val="accent2">
                      <a:satMod val="175000"/>
                      <a:alpha val="40000"/>
                    </a:schemeClr>
                  </a:glow>
                </a:effectLst>
                <a:latin typeface="Andalus" pitchFamily="18" charset="-78"/>
                <a:cs typeface="Andalus" pitchFamily="18" charset="-78"/>
              </a:rPr>
              <a:t>إرتدائه</a:t>
            </a:r>
            <a:r>
              <a:rPr lang="ar-OM" sz="2000" b="1" dirty="0" smtClean="0">
                <a:effectLst>
                  <a:glow rad="63500">
                    <a:schemeClr val="accent2">
                      <a:satMod val="175000"/>
                      <a:alpha val="40000"/>
                    </a:schemeClr>
                  </a:glow>
                </a:effectLst>
                <a:latin typeface="Andalus" pitchFamily="18" charset="-78"/>
                <a:cs typeface="Andalus" pitchFamily="18" charset="-78"/>
              </a:rPr>
              <a:t> قبعة تفكير واحدة لمدة طويلة لأنه إذا فعل ذلك سيبدو متخلفا</a:t>
            </a:r>
            <a:endParaRPr lang="en-US" sz="2000" b="1" dirty="0" smtClean="0">
              <a:effectLst>
                <a:glow rad="63500">
                  <a:schemeClr val="accent2">
                    <a:satMod val="175000"/>
                    <a:alpha val="40000"/>
                  </a:schemeClr>
                </a:glow>
              </a:effectLst>
              <a:latin typeface="Andalus" pitchFamily="18" charset="-78"/>
              <a:cs typeface="Andalus" pitchFamily="18" charset="-78"/>
            </a:endParaRPr>
          </a:p>
          <a:p>
            <a:pPr marL="457200" indent="-457200" algn="r" rtl="1">
              <a:buFont typeface="+mj-lt"/>
              <a:buAutoNum type="arabicPeriod"/>
            </a:pPr>
            <a:r>
              <a:rPr lang="ar-OM" sz="2000" b="1" dirty="0" smtClean="0">
                <a:effectLst>
                  <a:glow rad="63500">
                    <a:schemeClr val="accent1">
                      <a:satMod val="175000"/>
                      <a:alpha val="40000"/>
                    </a:schemeClr>
                  </a:glow>
                </a:effectLst>
                <a:latin typeface="Andalus" pitchFamily="18" charset="-78"/>
                <a:cs typeface="Andalus" pitchFamily="18" charset="-78"/>
              </a:rPr>
              <a:t>أن على الفرد عندما يجتمع مع الآخرين أو يناقش موضوعا معينا أن يلبس جميع القبعات بمعنى أن يفكر بجميع </a:t>
            </a:r>
            <a:r>
              <a:rPr lang="ar-OM" sz="2000" b="1" dirty="0" err="1" smtClean="0">
                <a:effectLst>
                  <a:glow rad="63500">
                    <a:schemeClr val="accent1">
                      <a:satMod val="175000"/>
                      <a:alpha val="40000"/>
                    </a:schemeClr>
                  </a:glow>
                </a:effectLst>
                <a:latin typeface="Andalus" pitchFamily="18" charset="-78"/>
                <a:cs typeface="Andalus" pitchFamily="18" charset="-78"/>
              </a:rPr>
              <a:t>النماذج </a:t>
            </a:r>
            <a:r>
              <a:rPr lang="ar-OM" sz="2000" b="1" dirty="0" smtClean="0">
                <a:effectLst>
                  <a:glow rad="63500">
                    <a:schemeClr val="accent1">
                      <a:satMod val="175000"/>
                      <a:alpha val="40000"/>
                    </a:schemeClr>
                  </a:glow>
                </a:effectLst>
                <a:latin typeface="Andalus" pitchFamily="18" charset="-78"/>
                <a:cs typeface="Andalus" pitchFamily="18" charset="-78"/>
              </a:rPr>
              <a:t>، كذلك الآخرون عليهم جميعا ارتداء جميع القبعات والاشتراك في مناقشة الأفكار معا على أن تكون القبعة التي </a:t>
            </a:r>
            <a:r>
              <a:rPr lang="ar-OM" sz="2000" b="1" dirty="0" err="1" smtClean="0">
                <a:effectLst>
                  <a:glow rad="63500">
                    <a:schemeClr val="accent1">
                      <a:satMod val="175000"/>
                      <a:alpha val="40000"/>
                    </a:schemeClr>
                  </a:glow>
                </a:effectLst>
                <a:latin typeface="Andalus" pitchFamily="18" charset="-78"/>
                <a:cs typeface="Andalus" pitchFamily="18" charset="-78"/>
              </a:rPr>
              <a:t>يرتديها</a:t>
            </a:r>
            <a:r>
              <a:rPr lang="ar-OM" sz="2000" b="1" dirty="0" smtClean="0">
                <a:effectLst>
                  <a:glow rad="63500">
                    <a:schemeClr val="accent1">
                      <a:satMod val="175000"/>
                      <a:alpha val="40000"/>
                    </a:schemeClr>
                  </a:glow>
                </a:effectLst>
                <a:latin typeface="Andalus" pitchFamily="18" charset="-78"/>
                <a:cs typeface="Andalus" pitchFamily="18" charset="-78"/>
              </a:rPr>
              <a:t> الجميع من لون واحد كي يفكروا بطريقة واحدة وهذا يحد من الصراع والجدل الناجم عن التباين في أسلوب التفكير.</a:t>
            </a:r>
          </a:p>
          <a:p>
            <a:pPr marL="457200" indent="-457200" algn="r">
              <a:buFont typeface="+mj-lt"/>
              <a:buAutoNum type="arabicPeriod"/>
            </a:pPr>
            <a:endParaRPr lang="en-US" sz="2000" b="1" dirty="0" smtClean="0">
              <a:latin typeface="Andalus" pitchFamily="18" charset="-78"/>
              <a:cs typeface="Andalus" pitchFamily="18" charset="-78"/>
            </a:endParaRPr>
          </a:p>
          <a:p>
            <a:pPr marL="457200" indent="-457200" algn="r" rtl="1">
              <a:buFont typeface="+mj-lt"/>
              <a:buAutoNum type="arabicPeriod"/>
            </a:pPr>
            <a:r>
              <a:rPr lang="ar-OM" sz="2000" b="1" dirty="0" smtClean="0">
                <a:effectLst>
                  <a:glow rad="63500">
                    <a:schemeClr val="accent6">
                      <a:satMod val="175000"/>
                      <a:alpha val="40000"/>
                    </a:schemeClr>
                  </a:glow>
                </a:effectLst>
                <a:latin typeface="Andalus" pitchFamily="18" charset="-78"/>
                <a:cs typeface="Andalus" pitchFamily="18" charset="-78"/>
              </a:rPr>
              <a:t>إن هذه الطريقة توفر المرونة للشخص في عمليات لأنه عندما يغير قبعته ويفكر بنمط آخر سيرى الأشياء بصورة مختلفة، ومن زوايا مختلفة، وهذا يجعله أكثر انفتاحا على الأفكار المختلفة</a:t>
            </a:r>
            <a:r>
              <a:rPr lang="ar-OM" sz="2000" b="1" dirty="0" smtClean="0">
                <a:latin typeface="Andalus" pitchFamily="18" charset="-78"/>
                <a:cs typeface="Andalus" pitchFamily="18" charset="-78"/>
              </a:rPr>
              <a:t>.</a:t>
            </a:r>
          </a:p>
          <a:p>
            <a:pPr marL="457200" indent="-457200" algn="r" rtl="1">
              <a:buFont typeface="+mj-lt"/>
              <a:buAutoNum type="arabicPeriod"/>
            </a:pPr>
            <a:r>
              <a:rPr lang="ar-OM" sz="2000" b="1" dirty="0" smtClean="0">
                <a:effectLst>
                  <a:glow rad="63500">
                    <a:schemeClr val="accent4">
                      <a:satMod val="175000"/>
                      <a:alpha val="40000"/>
                    </a:schemeClr>
                  </a:glow>
                </a:effectLst>
                <a:latin typeface="Andalus" pitchFamily="18" charset="-78"/>
                <a:cs typeface="Andalus" pitchFamily="18" charset="-78"/>
              </a:rPr>
              <a:t>عندما تتوحد القبعات سيؤدي توحدها إلى التوافق في طريقة التفكير وتعاطف الطلبة مع بعضهم</a:t>
            </a:r>
            <a:r>
              <a:rPr lang="ar-OM" b="1" dirty="0" smtClean="0">
                <a:effectLst>
                  <a:glow rad="63500">
                    <a:schemeClr val="accent4">
                      <a:satMod val="175000"/>
                      <a:alpha val="40000"/>
                    </a:schemeClr>
                  </a:glow>
                </a:effectLst>
                <a:latin typeface="Andalus" pitchFamily="18" charset="-78"/>
                <a:cs typeface="Andalus" pitchFamily="18" charset="-78"/>
              </a:rPr>
              <a:t>.</a:t>
            </a:r>
          </a:p>
        </p:txBody>
      </p:sp>
    </p:spTree>
    <p:extLst>
      <p:ext uri="{BB962C8B-B14F-4D97-AF65-F5344CB8AC3E}">
        <p14:creationId xmlns:p14="http://schemas.microsoft.com/office/powerpoint/2010/main" val="1339470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p:cTn id="12" dur="500" decel="50000" fill="hold">
                                          <p:stCondLst>
                                            <p:cond delay="0"/>
                                          </p:stCondLst>
                                        </p:cTn>
                                        <p:tgtEl>
                                          <p:spTgt spid="11">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bg/>
                                          </p:spTgt>
                                        </p:tgtEl>
                                        <p:attrNameLst>
                                          <p:attrName>ppt_w</p:attrName>
                                        </p:attrNameLst>
                                      </p:cBhvr>
                                      <p:tavLst>
                                        <p:tav tm="0">
                                          <p:val>
                                            <p:strVal val="#ppt_w*.05"/>
                                          </p:val>
                                        </p:tav>
                                        <p:tav tm="100000">
                                          <p:val>
                                            <p:strVal val="#ppt_w"/>
                                          </p:val>
                                        </p:tav>
                                      </p:tavLst>
                                    </p:anim>
                                    <p:anim calcmode="lin" valueType="num">
                                      <p:cBhvr>
                                        <p:cTn id="15" dur="1000" fill="hold"/>
                                        <p:tgtEl>
                                          <p:spTgt spid="11">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bg/>
                                          </p:spTgt>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p:cTn id="23"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p:cTn id="35"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calcmode="lin" valueType="num">
                                      <p:cBhvr>
                                        <p:cTn id="47" dur="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anim calcmode="lin" valueType="num">
                                      <p:cBhvr>
                                        <p:cTn id="59"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1">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11">
                                            <p:txEl>
                                              <p:pRg st="6" end="6"/>
                                            </p:txEl>
                                          </p:spTgt>
                                        </p:tgtEl>
                                        <p:attrNameLst>
                                          <p:attrName>style.visibility</p:attrName>
                                        </p:attrNameLst>
                                      </p:cBhvr>
                                      <p:to>
                                        <p:strVal val="visible"/>
                                      </p:to>
                                    </p:set>
                                    <p:anim calcmode="lin" valueType="num">
                                      <p:cBhvr>
                                        <p:cTn id="71" dur="500" decel="50000" fill="hold">
                                          <p:stCondLst>
                                            <p:cond delay="0"/>
                                          </p:stCondLst>
                                        </p:cTn>
                                        <p:tgtEl>
                                          <p:spTgt spid="11">
                                            <p:txEl>
                                              <p:pRg st="6" end="6"/>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1">
                                            <p:txEl>
                                              <p:pRg st="6" end="6"/>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1">
                                            <p:txEl>
                                              <p:pRg st="6" end="6"/>
                                            </p:txEl>
                                          </p:spTgt>
                                        </p:tgtEl>
                                        <p:attrNameLst>
                                          <p:attrName>ppt_w</p:attrName>
                                        </p:attrNameLst>
                                      </p:cBhvr>
                                      <p:tavLst>
                                        <p:tav tm="0">
                                          <p:val>
                                            <p:strVal val="#ppt_w*.05"/>
                                          </p:val>
                                        </p:tav>
                                        <p:tav tm="100000">
                                          <p:val>
                                            <p:strVal val="#ppt_w"/>
                                          </p:val>
                                        </p:tav>
                                      </p:tavLst>
                                    </p:anim>
                                    <p:anim calcmode="lin" valueType="num">
                                      <p:cBhvr>
                                        <p:cTn id="74" dur="1000" fill="hold"/>
                                        <p:tgtEl>
                                          <p:spTgt spid="11">
                                            <p:txEl>
                                              <p:pRg st="6" end="6"/>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1">
                                            <p:txEl>
                                              <p:pRg st="6" end="6"/>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1">
                                            <p:txEl>
                                              <p:pRg st="6" end="6"/>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1">
                                            <p:txEl>
                                              <p:pRg st="6" end="6"/>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مستطيل ذو زوايا قطرية مستديرة 10">
            <a:hlinkClick r:id="rId3" action="ppaction://hlinkpres?slideindex=1&amp;slidetitle="/>
          </p:cNvPr>
          <p:cNvSpPr/>
          <p:nvPr/>
        </p:nvSpPr>
        <p:spPr>
          <a:xfrm>
            <a:off x="2171700" y="1844824"/>
            <a:ext cx="4800600" cy="3024336"/>
          </a:xfrm>
          <a:prstGeom prst="round2DiagRect">
            <a:avLst>
              <a:gd name="adj1" fmla="val 16667"/>
              <a:gd name="adj2" fmla="val 41209"/>
            </a:avLst>
          </a:prstGeom>
          <a:solidFill>
            <a:schemeClr val="lt1">
              <a:alpha val="71000"/>
            </a:schemeClr>
          </a:solidFill>
        </p:spPr>
        <p:style>
          <a:lnRef idx="2">
            <a:schemeClr val="accent2"/>
          </a:lnRef>
          <a:fillRef idx="1">
            <a:schemeClr val="lt1"/>
          </a:fillRef>
          <a:effectRef idx="0">
            <a:schemeClr val="accent2"/>
          </a:effectRef>
          <a:fontRef idx="minor">
            <a:schemeClr val="dk1"/>
          </a:fontRef>
        </p:style>
        <p:txBody>
          <a:bodyPr rtlCol="1" anchor="ctr"/>
          <a:lstStyle/>
          <a:p>
            <a:pPr algn="ctr"/>
            <a:r>
              <a:rPr lang="ar-OM" sz="6000" b="1" dirty="0" smtClean="0">
                <a:effectLst>
                  <a:glow rad="139700">
                    <a:schemeClr val="accent4">
                      <a:satMod val="175000"/>
                      <a:alpha val="40000"/>
                    </a:schemeClr>
                  </a:glow>
                </a:effectLst>
              </a:rPr>
              <a:t>ألبوم صور فوتوغرافيه عن القبعات الست</a:t>
            </a:r>
            <a:r>
              <a:rPr lang="ar-OM" sz="3600" b="1" dirty="0" smtClean="0">
                <a:effectLst>
                  <a:glow rad="139700">
                    <a:schemeClr val="accent4">
                      <a:satMod val="175000"/>
                      <a:alpha val="40000"/>
                    </a:schemeClr>
                  </a:glow>
                </a:effectLst>
              </a:rPr>
              <a:t> </a:t>
            </a:r>
            <a:endParaRPr lang="en-US" sz="3600" dirty="0">
              <a:effectLst>
                <a:glow rad="139700">
                  <a:schemeClr val="accent4">
                    <a:satMod val="175000"/>
                    <a:alpha val="40000"/>
                  </a:schemeClr>
                </a:glow>
              </a:effectLst>
            </a:endParaRPr>
          </a:p>
        </p:txBody>
      </p:sp>
    </p:spTree>
    <p:extLst>
      <p:ext uri="{BB962C8B-B14F-4D97-AF65-F5344CB8AC3E}">
        <p14:creationId xmlns:p14="http://schemas.microsoft.com/office/powerpoint/2010/main" val="31586929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10" name="زر إجراء: فيلم 9">
            <a:hlinkClick r:id="" action="ppaction://hlinkshowjump?jump=nextslide" highlightClick="1"/>
          </p:cNvPr>
          <p:cNvSpPr/>
          <p:nvPr/>
        </p:nvSpPr>
        <p:spPr>
          <a:xfrm>
            <a:off x="0" y="0"/>
            <a:ext cx="9144000" cy="6858000"/>
          </a:xfrm>
          <a:prstGeom prst="actionButtonMovi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OM" sz="3600" dirty="0" smtClean="0">
                <a:effectLst>
                  <a:glow rad="63500">
                    <a:schemeClr val="accent1">
                      <a:satMod val="175000"/>
                      <a:alpha val="40000"/>
                    </a:schemeClr>
                  </a:glow>
                </a:effectLst>
                <a:cs typeface="DecoType Naskh" pitchFamily="2" charset="-78"/>
              </a:rPr>
              <a:t>فيديو عن القبعات الست</a:t>
            </a:r>
            <a:endParaRPr lang="ar-OM" sz="3600" dirty="0">
              <a:effectLst>
                <a:glow rad="63500">
                  <a:schemeClr val="accent1">
                    <a:satMod val="175000"/>
                    <a:alpha val="40000"/>
                  </a:schemeClr>
                </a:glow>
              </a:effectLst>
              <a:cs typeface="DecoType Naskh" pitchFamily="2" charset="-78"/>
            </a:endParaRPr>
          </a:p>
        </p:txBody>
      </p:sp>
      <p:sp>
        <p:nvSpPr>
          <p:cNvPr id="13" name="سهم لأعلى 12">
            <a:hlinkClick r:id="rId3" action="ppaction://hlinksldjump"/>
          </p:cNvPr>
          <p:cNvSpPr/>
          <p:nvPr/>
        </p:nvSpPr>
        <p:spPr>
          <a:xfrm>
            <a:off x="323528" y="5805264"/>
            <a:ext cx="1224136" cy="10527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العوده</a:t>
            </a:r>
            <a:endParaRPr lang="ar-OM" dirty="0"/>
          </a:p>
        </p:txBody>
      </p:sp>
      <p:sp>
        <p:nvSpPr>
          <p:cNvPr id="5" name="سهم للأسفل 4">
            <a:hlinkClick r:id="rId4" action="ppaction://hlinksldjump"/>
          </p:cNvPr>
          <p:cNvSpPr/>
          <p:nvPr/>
        </p:nvSpPr>
        <p:spPr>
          <a:xfrm>
            <a:off x="7308304" y="5877272"/>
            <a:ext cx="1224136" cy="980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التالي</a:t>
            </a:r>
            <a:endParaRPr lang="ar-OM" dirty="0"/>
          </a:p>
        </p:txBody>
      </p:sp>
    </p:spTree>
    <p:extLst>
      <p:ext uri="{BB962C8B-B14F-4D97-AF65-F5344CB8AC3E}">
        <p14:creationId xmlns:p14="http://schemas.microsoft.com/office/powerpoint/2010/main" val="1754637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OM"/>
          </a:p>
        </p:txBody>
      </p:sp>
      <p:pic>
        <p:nvPicPr>
          <p:cNvPr id="4" name="فيديوا عن الاستراتيجيات الست.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سهم لأعلى 4">
            <a:hlinkClick r:id="rId4" action="ppaction://hlinksldjump"/>
          </p:cNvPr>
          <p:cNvSpPr/>
          <p:nvPr/>
        </p:nvSpPr>
        <p:spPr>
          <a:xfrm>
            <a:off x="323528" y="5805264"/>
            <a:ext cx="1224136" cy="10527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العوده</a:t>
            </a:r>
            <a:endParaRPr lang="ar-O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5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589240"/>
          </a:xfrm>
          <a:solidFill>
            <a:schemeClr val="bg1">
              <a:alpha val="69000"/>
            </a:schemeClr>
          </a:solidFill>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a:bodyPr>
          <a:lstStyle/>
          <a:p>
            <a:pPr algn="just" rtl="1"/>
            <a:endParaRPr lang="ar-OM" sz="2800" b="1" dirty="0" smtClean="0"/>
          </a:p>
          <a:p>
            <a:pPr algn="just" rtl="1"/>
            <a:endParaRPr lang="ar-OM" sz="2800" b="1" dirty="0" smtClean="0"/>
          </a:p>
          <a:p>
            <a:pPr algn="just" rtl="1"/>
            <a:endParaRPr lang="ar-OM" sz="2800" b="1" dirty="0" smtClean="0"/>
          </a:p>
          <a:p>
            <a:pPr algn="just" rtl="1"/>
            <a:endParaRPr lang="ar-OM" sz="2800" b="1" dirty="0" smtClean="0"/>
          </a:p>
        </p:txBody>
      </p:sp>
      <p:grpSp>
        <p:nvGrpSpPr>
          <p:cNvPr id="2" name="مجموعة 1"/>
          <p:cNvGrpSpPr/>
          <p:nvPr/>
        </p:nvGrpSpPr>
        <p:grpSpPr>
          <a:xfrm>
            <a:off x="1905000" y="-304800"/>
            <a:ext cx="6174740" cy="2159000"/>
            <a:chOff x="1905000" y="-304800"/>
            <a:chExt cx="6174740" cy="2159000"/>
          </a:xfrm>
        </p:grpSpPr>
        <p:sp>
          <p:nvSpPr>
            <p:cNvPr id="5" name="مستطيل ذو زوايا قطرية مستديرة 4"/>
            <p:cNvSpPr/>
            <p:nvPr/>
          </p:nvSpPr>
          <p:spPr>
            <a:xfrm>
              <a:off x="1905000" y="355600"/>
              <a:ext cx="4724400" cy="838200"/>
            </a:xfrm>
            <a:prstGeom prst="round2DiagRect">
              <a:avLst>
                <a:gd name="adj1" fmla="val 50000"/>
                <a:gd name="adj2" fmla="val 0"/>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ar-OM" sz="5400" b="1" spc="50" dirty="0">
                <a:ln w="11430"/>
                <a:solidFill>
                  <a:schemeClr val="accent4">
                    <a:lumMod val="50000"/>
                  </a:schemeClr>
                </a:solidFill>
                <a:effectLst>
                  <a:outerShdw blurRad="76200" dist="50800" dir="5400000" algn="tl" rotWithShape="0">
                    <a:srgbClr val="000000">
                      <a:alpha val="65000"/>
                    </a:srgbClr>
                  </a:outerShdw>
                </a:effectLst>
              </a:endParaRPr>
            </a:p>
          </p:txBody>
        </p:sp>
        <p:pic>
          <p:nvPicPr>
            <p:cNvPr id="6" name="Picture 2" descr="D:\shatha alabeer\pictures\أيقونات للتصميم\Swalf3-Icone3\icone (6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67400" y="-304800"/>
              <a:ext cx="221234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ToshibaB\Desktop\التوحد\pictures\Ribb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97171">
              <a:off x="6583087" y="450836"/>
              <a:ext cx="579120" cy="621568"/>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C:\Users\ToshibaB\Desktop\التوحد\pictures\1268835202autism.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0"/>
            <a:ext cx="1371600" cy="1512916"/>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729458" y="1484784"/>
            <a:ext cx="8091014" cy="584775"/>
          </a:xfrm>
          <a:prstGeom prst="rect">
            <a:avLst/>
          </a:prstGeom>
          <a:noFill/>
        </p:spPr>
        <p:txBody>
          <a:bodyPr wrap="square" lIns="91440" tIns="45720" rIns="91440" bIns="45720">
            <a:spAutoFit/>
          </a:bodyPr>
          <a:lstStyle/>
          <a:p>
            <a:pPr algn="ctr"/>
            <a:endParaRPr lang="ar-SA" sz="3200" b="1" cap="none" spc="0" dirty="0">
              <a:ln w="17780" cmpd="sng">
                <a:noFill/>
                <a:prstDash val="solid"/>
                <a:miter lim="800000"/>
              </a:ln>
              <a:solidFill>
                <a:schemeClr val="tx1">
                  <a:lumMod val="95000"/>
                  <a:lumOff val="5000"/>
                </a:schemeClr>
              </a:solidFill>
              <a:effectLst>
                <a:outerShdw blurRad="50800" algn="tl" rotWithShape="0">
                  <a:srgbClr val="000000"/>
                </a:outerShdw>
              </a:effectLst>
            </a:endParaRPr>
          </a:p>
        </p:txBody>
      </p:sp>
      <p:pic>
        <p:nvPicPr>
          <p:cNvPr id="9" name="Picture 2" descr="C:\Users\aysha\Desktop\2015-11-26-19-42-23-336511784.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268760"/>
            <a:ext cx="8496944" cy="558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1979712" y="404664"/>
            <a:ext cx="4860032" cy="830997"/>
          </a:xfrm>
          <a:prstGeom prst="rect">
            <a:avLst/>
          </a:prstGeom>
        </p:spPr>
        <p:txBody>
          <a:bodyPr wrap="square">
            <a:spAutoFit/>
          </a:bodyPr>
          <a:lstStyle/>
          <a:p>
            <a:pPr algn="ctr"/>
            <a:r>
              <a:rPr lang="ar-OM" sz="2400" dirty="0" smtClean="0">
                <a:effectLst>
                  <a:glow rad="63500">
                    <a:schemeClr val="accent1">
                      <a:satMod val="175000"/>
                      <a:alpha val="40000"/>
                    </a:schemeClr>
                  </a:glow>
                  <a:reflection blurRad="6350" stA="60000" endA="900" endPos="58000" dir="5400000" sy="-100000" algn="bl" rotWithShape="0"/>
                </a:effectLst>
              </a:rPr>
              <a:t>استراتيجية التفكير</a:t>
            </a:r>
            <a:br>
              <a:rPr lang="ar-OM" sz="2400" dirty="0" smtClean="0">
                <a:effectLst>
                  <a:glow rad="63500">
                    <a:schemeClr val="accent1">
                      <a:satMod val="175000"/>
                      <a:alpha val="40000"/>
                    </a:schemeClr>
                  </a:glow>
                  <a:reflection blurRad="6350" stA="60000" endA="900" endPos="58000" dir="5400000" sy="-100000" algn="bl" rotWithShape="0"/>
                </a:effectLst>
              </a:rPr>
            </a:br>
            <a:r>
              <a:rPr lang="ar-OM" sz="2400" dirty="0" smtClean="0">
                <a:effectLst>
                  <a:glow rad="63500">
                    <a:schemeClr val="accent1">
                      <a:satMod val="175000"/>
                      <a:alpha val="40000"/>
                    </a:schemeClr>
                  </a:glow>
                  <a:reflection blurRad="6350" stA="60000" endA="900" endPos="58000" dir="5400000" sy="-100000" algn="bl" rotWithShape="0"/>
                </a:effectLst>
              </a:rPr>
              <a:t>القبعات الست</a:t>
            </a:r>
            <a:endParaRPr lang="ar-OM" sz="2400" dirty="0">
              <a:effectLst>
                <a:glow rad="63500">
                  <a:schemeClr val="accent1">
                    <a:satMod val="175000"/>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val="236489441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strVal val="#ppt_w*0.70"/>
                                          </p:val>
                                        </p:tav>
                                        <p:tav tm="100000">
                                          <p:val>
                                            <p:strVal val="#ppt_w"/>
                                          </p:val>
                                        </p:tav>
                                      </p:tavLst>
                                    </p:anim>
                                    <p:anim calcmode="lin" valueType="num">
                                      <p:cBhvr>
                                        <p:cTn id="16" dur="1000" fill="hold"/>
                                        <p:tgtEl>
                                          <p:spTgt spid="3">
                                            <p:bg/>
                                          </p:spTgt>
                                        </p:tgtEl>
                                        <p:attrNameLst>
                                          <p:attrName>ppt_h</p:attrName>
                                        </p:attrNameLst>
                                      </p:cBhvr>
                                      <p:tavLst>
                                        <p:tav tm="0">
                                          <p:val>
                                            <p:strVal val="#ppt_h"/>
                                          </p:val>
                                        </p:tav>
                                        <p:tav tm="100000">
                                          <p:val>
                                            <p:strVal val="#ppt_h"/>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مخدوش من كلا الطرفين 3"/>
          <p:cNvSpPr/>
          <p:nvPr/>
        </p:nvSpPr>
        <p:spPr>
          <a:xfrm>
            <a:off x="2278117" y="304800"/>
            <a:ext cx="5029200" cy="1143000"/>
          </a:xfrm>
          <a:prstGeom prst="snip2SameRect">
            <a:avLst>
              <a:gd name="adj1" fmla="val 30460"/>
              <a:gd name="adj2" fmla="val 0"/>
            </a:avLst>
          </a:prstGeom>
          <a:gradFill>
            <a:gsLst>
              <a:gs pos="0">
                <a:schemeClr val="dk1">
                  <a:tint val="50000"/>
                  <a:satMod val="300000"/>
                </a:schemeClr>
              </a:gs>
              <a:gs pos="39000">
                <a:schemeClr val="dk1">
                  <a:tint val="37000"/>
                  <a:satMod val="300000"/>
                  <a:alpha val="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1" anchor="ctr"/>
          <a:lstStyle/>
          <a:p>
            <a:pPr algn="ctr"/>
            <a:r>
              <a:rPr lang="ar-OM" sz="3200" b="1" dirty="0" smtClean="0">
                <a:cs typeface="Diwani Simple Striped" pitchFamily="2" charset="-78"/>
              </a:rPr>
              <a:t>تعريف القبعات الست</a:t>
            </a:r>
            <a:endParaRPr lang="ar-OM" sz="3200" b="1" dirty="0">
              <a:solidFill>
                <a:srgbClr val="C00000"/>
              </a:solidFill>
            </a:endParaRPr>
          </a:p>
        </p:txBody>
      </p:sp>
      <p:sp>
        <p:nvSpPr>
          <p:cNvPr id="6" name="مستطيل ذو زاوية واحدة مستديرة 5"/>
          <p:cNvSpPr/>
          <p:nvPr/>
        </p:nvSpPr>
        <p:spPr>
          <a:xfrm>
            <a:off x="304800" y="1700808"/>
            <a:ext cx="8534400" cy="4968552"/>
          </a:xfrm>
          <a:prstGeom prst="round1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1" anchor="ctr"/>
          <a:lstStyle/>
          <a:p>
            <a:pPr algn="r">
              <a:buNone/>
            </a:pPr>
            <a:r>
              <a:rPr lang="ar-OM" sz="2400" b="1" dirty="0" smtClean="0">
                <a:latin typeface="Andalus" pitchFamily="18" charset="-78"/>
                <a:cs typeface="Andalus" pitchFamily="18" charset="-78"/>
              </a:rPr>
              <a:t>هي إحدى النظريات التي تمثل أفكار </a:t>
            </a:r>
            <a:r>
              <a:rPr lang="ar-OM" sz="2400" b="1" dirty="0" err="1" smtClean="0">
                <a:latin typeface="Andalus" pitchFamily="18" charset="-78"/>
                <a:cs typeface="Andalus" pitchFamily="18" charset="-78"/>
              </a:rPr>
              <a:t>دي</a:t>
            </a:r>
            <a:r>
              <a:rPr lang="ar-OM" sz="2400" b="1" dirty="0" smtClean="0">
                <a:latin typeface="Andalus" pitchFamily="18" charset="-78"/>
                <a:cs typeface="Andalus" pitchFamily="18" charset="-78"/>
              </a:rPr>
              <a:t> </a:t>
            </a:r>
            <a:r>
              <a:rPr lang="ar-OM" sz="2400" b="1" dirty="0" err="1" smtClean="0">
                <a:latin typeface="Andalus" pitchFamily="18" charset="-78"/>
                <a:cs typeface="Andalus" pitchFamily="18" charset="-78"/>
              </a:rPr>
              <a:t>بونو</a:t>
            </a:r>
            <a:r>
              <a:rPr lang="ar-OM" sz="2400" b="1" dirty="0" smtClean="0">
                <a:latin typeface="Andalus" pitchFamily="18" charset="-78"/>
                <a:cs typeface="Andalus" pitchFamily="18" charset="-78"/>
              </a:rPr>
              <a:t>  في عملية التفكير الذي يرى أن هذه الطريقة تعلم الإنسان كيفية تنسيق العوامل المختلفة في الموقف من أجل الوصول إلى خلق و  الإبداع إن هذه الاستراتيجية تقوم على أن للتفكير نماذج مختلفة وليس نموذجا </a:t>
            </a:r>
            <a:r>
              <a:rPr lang="ar-OM" sz="2400" b="1" dirty="0" err="1" smtClean="0">
                <a:latin typeface="Andalus" pitchFamily="18" charset="-78"/>
                <a:cs typeface="Andalus" pitchFamily="18" charset="-78"/>
              </a:rPr>
              <a:t>واحدا </a:t>
            </a:r>
            <a:r>
              <a:rPr lang="ar-OM" sz="2400" b="1" dirty="0" smtClean="0">
                <a:latin typeface="Andalus" pitchFamily="18" charset="-78"/>
                <a:cs typeface="Andalus" pitchFamily="18" charset="-78"/>
              </a:rPr>
              <a:t>، ويعبر عن تلك النماذج  بالقبعات </a:t>
            </a:r>
            <a:r>
              <a:rPr lang="ar-OM" sz="2400" b="1" dirty="0" err="1" smtClean="0">
                <a:latin typeface="Andalus" pitchFamily="18" charset="-78"/>
                <a:cs typeface="Andalus" pitchFamily="18" charset="-78"/>
              </a:rPr>
              <a:t>الست </a:t>
            </a:r>
            <a:r>
              <a:rPr lang="ar-OM" sz="2400" b="1" dirty="0" smtClean="0">
                <a:latin typeface="Andalus" pitchFamily="18" charset="-78"/>
                <a:cs typeface="Andalus" pitchFamily="18" charset="-78"/>
              </a:rPr>
              <a:t>، والتي تعطي لكل قبعة لونا افتراضيا يعكس طبيعة التفكير المستخدم في تلك </a:t>
            </a:r>
            <a:r>
              <a:rPr lang="ar-OM" sz="2400" b="1" dirty="0" err="1" smtClean="0">
                <a:latin typeface="Andalus" pitchFamily="18" charset="-78"/>
                <a:cs typeface="Andalus" pitchFamily="18" charset="-78"/>
              </a:rPr>
              <a:t>النماذج .</a:t>
            </a:r>
            <a:r>
              <a:rPr lang="ar-OM" sz="2400" b="1" dirty="0" smtClean="0">
                <a:latin typeface="Andalus" pitchFamily="18" charset="-78"/>
                <a:cs typeface="Andalus" pitchFamily="18" charset="-78"/>
              </a:rPr>
              <a:t> ويذكر </a:t>
            </a:r>
            <a:r>
              <a:rPr lang="ar-OM" sz="2400" b="1" dirty="0" err="1" smtClean="0">
                <a:latin typeface="Andalus" pitchFamily="18" charset="-78"/>
                <a:cs typeface="Andalus" pitchFamily="18" charset="-78"/>
              </a:rPr>
              <a:t>دي</a:t>
            </a:r>
            <a:r>
              <a:rPr lang="ar-OM" sz="2400" b="1" dirty="0" smtClean="0">
                <a:latin typeface="Andalus" pitchFamily="18" charset="-78"/>
                <a:cs typeface="Andalus" pitchFamily="18" charset="-78"/>
              </a:rPr>
              <a:t> </a:t>
            </a:r>
            <a:r>
              <a:rPr lang="ar-OM" sz="2400" b="1" dirty="0" err="1" smtClean="0">
                <a:latin typeface="Andalus" pitchFamily="18" charset="-78"/>
                <a:cs typeface="Andalus" pitchFamily="18" charset="-78"/>
              </a:rPr>
              <a:t>بونو</a:t>
            </a:r>
            <a:r>
              <a:rPr lang="ar-OM" sz="2400" b="1" dirty="0" smtClean="0">
                <a:latin typeface="Andalus" pitchFamily="18" charset="-78"/>
                <a:cs typeface="Andalus" pitchFamily="18" charset="-78"/>
              </a:rPr>
              <a:t> أن تقنية القبعات الست هي طريقة لممارسة نوع واحد فقط من التفكير في الوقت </a:t>
            </a:r>
            <a:r>
              <a:rPr lang="ar-OM" sz="2400" b="1" dirty="0" err="1" smtClean="0">
                <a:latin typeface="Andalus" pitchFamily="18" charset="-78"/>
                <a:cs typeface="Andalus" pitchFamily="18" charset="-78"/>
              </a:rPr>
              <a:t>ذاته .</a:t>
            </a:r>
            <a:r>
              <a:rPr lang="ar-OM" sz="2400" b="1" dirty="0" smtClean="0">
                <a:latin typeface="Andalus" pitchFamily="18" charset="-78"/>
                <a:cs typeface="Andalus" pitchFamily="18" charset="-78"/>
              </a:rPr>
              <a:t> وقد أختار القبعات للتمييز بين أنواع التفكير نظرا لأن خلفيته كطبيب جعلته يميز العاملين </a:t>
            </a:r>
            <a:r>
              <a:rPr lang="ar-OM" sz="2400" b="1" dirty="0" err="1" smtClean="0">
                <a:latin typeface="Andalus" pitchFamily="18" charset="-78"/>
                <a:cs typeface="Andalus" pitchFamily="18" charset="-78"/>
              </a:rPr>
              <a:t>بقبعاتهم .</a:t>
            </a:r>
            <a:r>
              <a:rPr lang="ar-OM" sz="2400" b="1" dirty="0" smtClean="0">
                <a:latin typeface="Andalus" pitchFamily="18" charset="-78"/>
                <a:cs typeface="Andalus" pitchFamily="18" charset="-78"/>
              </a:rPr>
              <a:t> فالممرضة ترتدي نوعا من </a:t>
            </a:r>
            <a:r>
              <a:rPr lang="ar-OM" sz="2400" b="1" dirty="0" err="1" smtClean="0">
                <a:latin typeface="Andalus" pitchFamily="18" charset="-78"/>
                <a:cs typeface="Andalus" pitchFamily="18" charset="-78"/>
              </a:rPr>
              <a:t>القبعات </a:t>
            </a:r>
            <a:r>
              <a:rPr lang="ar-OM" sz="2400" b="1" dirty="0" smtClean="0">
                <a:latin typeface="Andalus" pitchFamily="18" charset="-78"/>
                <a:cs typeface="Andalus" pitchFamily="18" charset="-78"/>
              </a:rPr>
              <a:t>، والجنود يرتدون نوعا </a:t>
            </a:r>
            <a:r>
              <a:rPr lang="ar-OM" sz="2400" b="1" dirty="0" err="1" smtClean="0">
                <a:latin typeface="Andalus" pitchFamily="18" charset="-78"/>
                <a:cs typeface="Andalus" pitchFamily="18" charset="-78"/>
              </a:rPr>
              <a:t>آخر </a:t>
            </a:r>
            <a:r>
              <a:rPr lang="ar-OM" sz="2400" b="1" dirty="0" smtClean="0">
                <a:latin typeface="Andalus" pitchFamily="18" charset="-78"/>
                <a:cs typeface="Andalus" pitchFamily="18" charset="-78"/>
              </a:rPr>
              <a:t>، ولاعبي كرة المضرب لهم قبعاتهم </a:t>
            </a:r>
            <a:r>
              <a:rPr lang="ar-OM" sz="2400" b="1" dirty="0" err="1" smtClean="0">
                <a:latin typeface="Andalus" pitchFamily="18" charset="-78"/>
                <a:cs typeface="Andalus" pitchFamily="18" charset="-78"/>
              </a:rPr>
              <a:t>المميزة،وهكذا.</a:t>
            </a:r>
            <a:r>
              <a:rPr lang="ar-OM" sz="2400" b="1" dirty="0" smtClean="0">
                <a:latin typeface="Andalus" pitchFamily="18" charset="-78"/>
                <a:cs typeface="Andalus" pitchFamily="18" charset="-78"/>
              </a:rPr>
              <a:t> وبالإضافة </a:t>
            </a:r>
            <a:r>
              <a:rPr lang="ar-OM" sz="2400" b="1" dirty="0" err="1" smtClean="0">
                <a:latin typeface="Andalus" pitchFamily="18" charset="-78"/>
                <a:cs typeface="Andalus" pitchFamily="18" charset="-78"/>
              </a:rPr>
              <a:t>إالى</a:t>
            </a:r>
            <a:r>
              <a:rPr lang="ar-OM" sz="2400" b="1" dirty="0" smtClean="0">
                <a:latin typeface="Andalus" pitchFamily="18" charset="-78"/>
                <a:cs typeface="Andalus" pitchFamily="18" charset="-78"/>
              </a:rPr>
              <a:t> ذلك فإن تمييز نوع التفكير بالقبعات هو لأنه من السهولة خلع قبعة وارتداء </a:t>
            </a:r>
            <a:r>
              <a:rPr lang="ar-OM" sz="2400" b="1" dirty="0" err="1" smtClean="0">
                <a:latin typeface="Andalus" pitchFamily="18" charset="-78"/>
                <a:cs typeface="Andalus" pitchFamily="18" charset="-78"/>
              </a:rPr>
              <a:t>غيرها .</a:t>
            </a:r>
            <a:r>
              <a:rPr lang="ar-OM" sz="2400" b="1" dirty="0" smtClean="0">
                <a:latin typeface="Andalus" pitchFamily="18" charset="-78"/>
                <a:cs typeface="Andalus" pitchFamily="18" charset="-78"/>
              </a:rPr>
              <a:t> أي من السهولة نقل المتدرب من نوع من أنواع التفكير إلى نوع </a:t>
            </a:r>
            <a:r>
              <a:rPr lang="ar-OM" sz="2400" b="1" dirty="0" err="1" smtClean="0">
                <a:latin typeface="Andalus" pitchFamily="18" charset="-78"/>
                <a:cs typeface="Andalus" pitchFamily="18" charset="-78"/>
              </a:rPr>
              <a:t>آخر </a:t>
            </a:r>
            <a:r>
              <a:rPr lang="ar-OM" sz="3600" b="1" dirty="0" err="1" smtClean="0">
                <a:latin typeface="Andalus" pitchFamily="18" charset="-78"/>
                <a:cs typeface="Andalus" pitchFamily="18" charset="-78"/>
              </a:rPr>
              <a:t>.</a:t>
            </a:r>
            <a:r>
              <a:rPr lang="ar-OM" sz="3600" b="1" dirty="0" smtClean="0">
                <a:latin typeface="Andalus" pitchFamily="18" charset="-78"/>
                <a:cs typeface="Andalus" pitchFamily="18" charset="-78"/>
              </a:rPr>
              <a:t>                                                                   </a:t>
            </a:r>
          </a:p>
        </p:txBody>
      </p:sp>
      <p:pic>
        <p:nvPicPr>
          <p:cNvPr id="1026" name="Picture 2" descr="D:\shatha alabeer\pictures\أيقونات للتصميم\Swalf3-Icone3\icone (6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5100"/>
            <a:ext cx="20828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865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500" decel="50000" fill="hold">
                                          <p:stCondLst>
                                            <p:cond delay="0"/>
                                          </p:stCondLst>
                                        </p:cTn>
                                        <p:tgtEl>
                                          <p:spTgt spid="6">
                                            <p:bg/>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bg/>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bg/>
                                          </p:spTgt>
                                        </p:tgtEl>
                                        <p:attrNameLst>
                                          <p:attrName>ppt_w</p:attrName>
                                        </p:attrNameLst>
                                      </p:cBhvr>
                                      <p:tavLst>
                                        <p:tav tm="0">
                                          <p:val>
                                            <p:strVal val="#ppt_w*.05"/>
                                          </p:val>
                                        </p:tav>
                                        <p:tav tm="100000">
                                          <p:val>
                                            <p:strVal val="#ppt_w"/>
                                          </p:val>
                                        </p:tav>
                                      </p:tavLst>
                                    </p:anim>
                                    <p:anim calcmode="lin" valueType="num">
                                      <p:cBhvr>
                                        <p:cTn id="18" dur="1000" fill="hold"/>
                                        <p:tgtEl>
                                          <p:spTgt spid="6">
                                            <p:bg/>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bg/>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bg/>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bg/>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مخدوش من كلا الطرفين 3"/>
          <p:cNvSpPr/>
          <p:nvPr/>
        </p:nvSpPr>
        <p:spPr>
          <a:xfrm>
            <a:off x="2278117" y="0"/>
            <a:ext cx="5029200" cy="876300"/>
          </a:xfrm>
          <a:prstGeom prst="snip2SameRect">
            <a:avLst>
              <a:gd name="adj1" fmla="val 30460"/>
              <a:gd name="adj2" fmla="val 0"/>
            </a:avLst>
          </a:prstGeom>
          <a:gradFill>
            <a:gsLst>
              <a:gs pos="0">
                <a:schemeClr val="dk1">
                  <a:tint val="50000"/>
                  <a:satMod val="300000"/>
                </a:schemeClr>
              </a:gs>
              <a:gs pos="39000">
                <a:schemeClr val="dk1">
                  <a:tint val="37000"/>
                  <a:satMod val="300000"/>
                  <a:alpha val="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1" anchor="ctr"/>
          <a:lstStyle/>
          <a:p>
            <a:pPr algn="ctr"/>
            <a:r>
              <a:rPr lang="ar-OM" sz="3200" b="1" dirty="0" err="1" smtClean="0">
                <a:solidFill>
                  <a:srgbClr val="C00000"/>
                </a:solidFill>
              </a:rPr>
              <a:t>تابع /</a:t>
            </a:r>
            <a:endParaRPr lang="ar-OM" sz="3200" b="1" dirty="0">
              <a:solidFill>
                <a:srgbClr val="C00000"/>
              </a:solidFill>
            </a:endParaRPr>
          </a:p>
        </p:txBody>
      </p:sp>
      <p:sp>
        <p:nvSpPr>
          <p:cNvPr id="6" name="مستطيل ذو زاوية واحدة مستديرة 5"/>
          <p:cNvSpPr/>
          <p:nvPr/>
        </p:nvSpPr>
        <p:spPr>
          <a:xfrm>
            <a:off x="304800" y="1196752"/>
            <a:ext cx="8534400" cy="5544616"/>
          </a:xfrm>
          <a:prstGeom prst="round1Rect">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1" anchor="ctr"/>
          <a:lstStyle/>
          <a:p>
            <a:pPr algn="r"/>
            <a:r>
              <a:rPr lang="ar-OM" sz="2400" b="1" dirty="0" smtClean="0">
                <a:latin typeface="Andalus" pitchFamily="18" charset="-78"/>
                <a:cs typeface="Andalus" pitchFamily="18" charset="-78"/>
              </a:rPr>
              <a:t>وتمنح  هذه الاستراتيجية الفرد(المتعلم) في وقت قصير قدرة كبيرة على التوافقية والنجاح في الموافق العملية والشخصية، وتحول الموافق الجامدة  إلى مواقف متحركة إبداعية، والقبعات الست ليست </a:t>
            </a:r>
            <a:r>
              <a:rPr lang="ar-OM" sz="2400" b="1" dirty="0" err="1" smtClean="0">
                <a:latin typeface="Andalus" pitchFamily="18" charset="-78"/>
                <a:cs typeface="Andalus" pitchFamily="18" charset="-78"/>
              </a:rPr>
              <a:t>حقيقية</a:t>
            </a:r>
            <a:r>
              <a:rPr lang="ar-OM" sz="2400" b="1" dirty="0" smtClean="0">
                <a:latin typeface="Andalus" pitchFamily="18" charset="-78"/>
                <a:cs typeface="Andalus" pitchFamily="18" charset="-78"/>
              </a:rPr>
              <a:t> إنما افتراضية كل منها توجه الفرد للتفكير بطريقة معينة على وفق النماذج الذي ترمز إليه القبعة المقترحة                                               </a:t>
            </a:r>
          </a:p>
          <a:p>
            <a:pPr algn="r"/>
            <a:r>
              <a:rPr lang="ar-OM" sz="2400" b="1" dirty="0" smtClean="0">
                <a:latin typeface="Andalus" pitchFamily="18" charset="-78"/>
                <a:cs typeface="Andalus" pitchFamily="18" charset="-78"/>
              </a:rPr>
              <a:t>ويرى </a:t>
            </a:r>
            <a:r>
              <a:rPr lang="ar-OM" sz="2400" b="1" dirty="0" err="1" smtClean="0">
                <a:latin typeface="Andalus" pitchFamily="18" charset="-78"/>
                <a:cs typeface="Andalus" pitchFamily="18" charset="-78"/>
              </a:rPr>
              <a:t>دي</a:t>
            </a:r>
            <a:r>
              <a:rPr lang="ar-OM" sz="2400" b="1" dirty="0" smtClean="0">
                <a:latin typeface="Andalus" pitchFamily="18" charset="-78"/>
                <a:cs typeface="Andalus" pitchFamily="18" charset="-78"/>
              </a:rPr>
              <a:t> </a:t>
            </a:r>
            <a:r>
              <a:rPr lang="ar-OM" sz="2400" b="1" dirty="0" err="1" smtClean="0">
                <a:latin typeface="Andalus" pitchFamily="18" charset="-78"/>
                <a:cs typeface="Andalus" pitchFamily="18" charset="-78"/>
              </a:rPr>
              <a:t>بونو</a:t>
            </a:r>
            <a:r>
              <a:rPr lang="ar-OM" sz="2400" b="1" dirty="0" smtClean="0">
                <a:latin typeface="Andalus" pitchFamily="18" charset="-78"/>
                <a:cs typeface="Andalus" pitchFamily="18" charset="-78"/>
              </a:rPr>
              <a:t> أن العدو الأكبر للتفكير هو </a:t>
            </a:r>
            <a:r>
              <a:rPr lang="ar-OM" sz="2400" b="1" dirty="0" err="1" smtClean="0">
                <a:latin typeface="Andalus" pitchFamily="18" charset="-78"/>
                <a:cs typeface="Andalus" pitchFamily="18" charset="-78"/>
              </a:rPr>
              <a:t>التعقيد </a:t>
            </a:r>
            <a:r>
              <a:rPr lang="ar-OM" sz="2400" b="1" dirty="0" smtClean="0">
                <a:latin typeface="Andalus" pitchFamily="18" charset="-78"/>
                <a:cs typeface="Andalus" pitchFamily="18" charset="-78"/>
              </a:rPr>
              <a:t>، لأنه يؤدي إلى </a:t>
            </a:r>
            <a:r>
              <a:rPr lang="ar-OM" sz="2400" b="1" dirty="0" err="1" smtClean="0">
                <a:latin typeface="Andalus" pitchFamily="18" charset="-78"/>
                <a:cs typeface="Andalus" pitchFamily="18" charset="-78"/>
              </a:rPr>
              <a:t>الارتباك </a:t>
            </a:r>
            <a:r>
              <a:rPr lang="ar-OM" sz="2400" b="1" dirty="0" smtClean="0">
                <a:latin typeface="Andalus" pitchFamily="18" charset="-78"/>
                <a:cs typeface="Andalus" pitchFamily="18" charset="-78"/>
              </a:rPr>
              <a:t>، مما دفعه إلى العمل جاهدا لتصميم برنامج لتيسير </a:t>
            </a:r>
            <a:r>
              <a:rPr lang="ar-OM" sz="2400" b="1" dirty="0" err="1" smtClean="0">
                <a:latin typeface="Andalus" pitchFamily="18" charset="-78"/>
                <a:cs typeface="Andalus" pitchFamily="18" charset="-78"/>
              </a:rPr>
              <a:t>التفكير </a:t>
            </a:r>
            <a:r>
              <a:rPr lang="ar-OM" sz="2400" b="1" dirty="0" smtClean="0">
                <a:latin typeface="Andalus" pitchFamily="18" charset="-78"/>
                <a:cs typeface="Andalus" pitchFamily="18" charset="-78"/>
              </a:rPr>
              <a:t>، والسماح  للمفكر بتغيير نمط تفكيره، فهو يرى أن التفكير الواضح يكون أكثر فاعلية وإقناعا.ويعد برنامج القبعات الست أحد الطرائق الجيدة التي توفر فرص الانتباه </a:t>
            </a:r>
            <a:r>
              <a:rPr lang="ar-OM" sz="2400" b="1" dirty="0" err="1" smtClean="0">
                <a:latin typeface="Andalus" pitchFamily="18" charset="-78"/>
                <a:cs typeface="Andalus" pitchFamily="18" charset="-78"/>
              </a:rPr>
              <a:t>للتفكير </a:t>
            </a:r>
            <a:r>
              <a:rPr lang="ar-OM" sz="2400" b="1" dirty="0" smtClean="0">
                <a:latin typeface="Andalus" pitchFamily="18" charset="-78"/>
                <a:cs typeface="Andalus" pitchFamily="18" charset="-78"/>
              </a:rPr>
              <a:t>، إذ تتيح للمتعلمين فرصة إعطاء الإجابات المفتوحة وتطوير الإحساس بالقوة والتزود </a:t>
            </a:r>
            <a:r>
              <a:rPr lang="ar-OM" sz="2400" b="1" dirty="0" err="1" smtClean="0">
                <a:latin typeface="Andalus" pitchFamily="18" charset="-78"/>
                <a:cs typeface="Andalus" pitchFamily="18" charset="-78"/>
              </a:rPr>
              <a:t>بالأدلة .</a:t>
            </a:r>
            <a:r>
              <a:rPr lang="ar-OM" sz="2400" b="1" dirty="0" smtClean="0">
                <a:latin typeface="Andalus" pitchFamily="18" charset="-78"/>
                <a:cs typeface="Andalus" pitchFamily="18" charset="-78"/>
              </a:rPr>
              <a:t> بدأ هذا البرنامج </a:t>
            </a:r>
            <a:r>
              <a:rPr lang="ar-OM" sz="2400" b="1" dirty="0" err="1" smtClean="0">
                <a:latin typeface="Andalus" pitchFamily="18" charset="-78"/>
                <a:cs typeface="Andalus" pitchFamily="18" charset="-78"/>
              </a:rPr>
              <a:t>عام </a:t>
            </a:r>
            <a:r>
              <a:rPr lang="ar-OM" sz="2400" b="1" dirty="0" smtClean="0">
                <a:latin typeface="Andalus" pitchFamily="18" charset="-78"/>
                <a:cs typeface="Andalus" pitchFamily="18" charset="-78"/>
              </a:rPr>
              <a:t>(1990)وضعه إدوارد </a:t>
            </a:r>
            <a:r>
              <a:rPr lang="ar-OM" sz="2400" b="1" dirty="0" err="1" smtClean="0">
                <a:latin typeface="Andalus" pitchFamily="18" charset="-78"/>
                <a:cs typeface="Andalus" pitchFamily="18" charset="-78"/>
              </a:rPr>
              <a:t>بونو</a:t>
            </a:r>
            <a:r>
              <a:rPr lang="ar-OM" sz="2400" b="1" dirty="0" smtClean="0">
                <a:latin typeface="Andalus" pitchFamily="18" charset="-78"/>
                <a:cs typeface="Andalus" pitchFamily="18" charset="-78"/>
              </a:rPr>
              <a:t> وكان الهدف منه بسيط التفكير والسماح للمفكر بتغيير نمط تفكيره، فالمتعلم يقوم بالتفكير والتعامل مع شيء واحد في الوقت ذاته من خلال هذا </a:t>
            </a:r>
            <a:r>
              <a:rPr lang="ar-OM" sz="2400" b="1" dirty="0" err="1" smtClean="0">
                <a:latin typeface="Andalus" pitchFamily="18" charset="-78"/>
                <a:cs typeface="Andalus" pitchFamily="18" charset="-78"/>
              </a:rPr>
              <a:t>البرنامج </a:t>
            </a:r>
            <a:r>
              <a:rPr lang="ar-OM" sz="2400" b="1" dirty="0" smtClean="0">
                <a:latin typeface="Andalus" pitchFamily="18" charset="-78"/>
                <a:cs typeface="Andalus" pitchFamily="18" charset="-78"/>
              </a:rPr>
              <a:t>، والقبعات الست الملونة هي عبارة عن وسيلة يستخدمها الفرد في معظم لحظات الحياة، على أن التفكير هو العملية متعمدة ذهنية مقصودة، وهذه القبعات الست هي: القبعة </a:t>
            </a:r>
            <a:r>
              <a:rPr lang="ar-OM" sz="2400" b="1" dirty="0" err="1" smtClean="0">
                <a:latin typeface="Andalus" pitchFamily="18" charset="-78"/>
                <a:cs typeface="Andalus" pitchFamily="18" charset="-78"/>
              </a:rPr>
              <a:t>البيضاء </a:t>
            </a:r>
            <a:r>
              <a:rPr lang="ar-OM" sz="2400" b="1" dirty="0" smtClean="0">
                <a:latin typeface="Andalus" pitchFamily="18" charset="-78"/>
                <a:cs typeface="Andalus" pitchFamily="18" charset="-78"/>
              </a:rPr>
              <a:t>، القبعة الحمراء، القبعة السوداء، القبعة الصفراء، القبعة الخضراء، القبعة الزرقاء.</a:t>
            </a:r>
          </a:p>
        </p:txBody>
      </p:sp>
      <p:pic>
        <p:nvPicPr>
          <p:cNvPr id="1026" name="Picture 2" descr="D:\shatha alabeer\pictures\أيقونات للتصميم\Swalf3-Icone3\icone (6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5416"/>
            <a:ext cx="197331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675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500" decel="50000" fill="hold">
                                          <p:stCondLst>
                                            <p:cond delay="0"/>
                                          </p:stCondLst>
                                        </p:cTn>
                                        <p:tgtEl>
                                          <p:spTgt spid="6">
                                            <p:bg/>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bg/>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bg/>
                                          </p:spTgt>
                                        </p:tgtEl>
                                        <p:attrNameLst>
                                          <p:attrName>ppt_w</p:attrName>
                                        </p:attrNameLst>
                                      </p:cBhvr>
                                      <p:tavLst>
                                        <p:tav tm="0">
                                          <p:val>
                                            <p:strVal val="#ppt_w*.05"/>
                                          </p:val>
                                        </p:tav>
                                        <p:tav tm="100000">
                                          <p:val>
                                            <p:strVal val="#ppt_w"/>
                                          </p:val>
                                        </p:tav>
                                      </p:tavLst>
                                    </p:anim>
                                    <p:anim calcmode="lin" valueType="num">
                                      <p:cBhvr>
                                        <p:cTn id="18" dur="1000" fill="hold"/>
                                        <p:tgtEl>
                                          <p:spTgt spid="6">
                                            <p:bg/>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bg/>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bg/>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bg/>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42"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4131216" y="2910888"/>
            <a:ext cx="1440159" cy="91022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solidFill>
                  <a:schemeClr val="tx1"/>
                </a:solidFill>
              </a:rPr>
              <a:t>أنواع القبعات الست</a:t>
            </a:r>
            <a:endParaRPr lang="ar-OM" dirty="0">
              <a:solidFill>
                <a:schemeClr val="tx1"/>
              </a:solidFill>
            </a:endParaRPr>
          </a:p>
        </p:txBody>
      </p:sp>
      <p:sp>
        <p:nvSpPr>
          <p:cNvPr id="5" name="سهم لأعلى 4"/>
          <p:cNvSpPr/>
          <p:nvPr/>
        </p:nvSpPr>
        <p:spPr>
          <a:xfrm>
            <a:off x="4534856" y="153827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6" name="سهم إلى اليسار 5"/>
          <p:cNvSpPr/>
          <p:nvPr/>
        </p:nvSpPr>
        <p:spPr>
          <a:xfrm rot="1510533">
            <a:off x="2932268" y="2621406"/>
            <a:ext cx="969227" cy="5789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7" name="سهم للأسفل 6"/>
          <p:cNvSpPr/>
          <p:nvPr/>
        </p:nvSpPr>
        <p:spPr>
          <a:xfrm>
            <a:off x="4552459" y="426271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8" name="سهم إلى اليمين 7"/>
          <p:cNvSpPr/>
          <p:nvPr/>
        </p:nvSpPr>
        <p:spPr>
          <a:xfrm rot="1511923">
            <a:off x="5708734" y="38302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9" name="سهم لأعلى 8"/>
          <p:cNvSpPr/>
          <p:nvPr/>
        </p:nvSpPr>
        <p:spPr>
          <a:xfrm rot="2417293">
            <a:off x="5673251" y="211096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10" name="سهم إلى اليسار 9"/>
          <p:cNvSpPr/>
          <p:nvPr/>
        </p:nvSpPr>
        <p:spPr>
          <a:xfrm rot="19767745">
            <a:off x="2927995" y="42210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11" name="مخطط انسيابي: قرص ممغنط 10"/>
          <p:cNvSpPr/>
          <p:nvPr/>
        </p:nvSpPr>
        <p:spPr>
          <a:xfrm>
            <a:off x="7092280" y="3789040"/>
            <a:ext cx="914400" cy="1375533"/>
          </a:xfrm>
          <a:prstGeom prst="flowChartMagneticDisk">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القبعة الزرقاء</a:t>
            </a:r>
            <a:endParaRPr lang="ar-OM" dirty="0"/>
          </a:p>
        </p:txBody>
      </p:sp>
      <p:sp>
        <p:nvSpPr>
          <p:cNvPr id="12" name="مخطط انسيابي: قرص ممغنط 11"/>
          <p:cNvSpPr/>
          <p:nvPr/>
        </p:nvSpPr>
        <p:spPr>
          <a:xfrm>
            <a:off x="6614590" y="647500"/>
            <a:ext cx="914400" cy="1379975"/>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القبعة الخضراء</a:t>
            </a:r>
            <a:endParaRPr lang="ar-OM" dirty="0"/>
          </a:p>
        </p:txBody>
      </p:sp>
      <p:sp>
        <p:nvSpPr>
          <p:cNvPr id="13" name="مخطط انسيابي: قرص ممغنط 12"/>
          <p:cNvSpPr/>
          <p:nvPr/>
        </p:nvSpPr>
        <p:spPr>
          <a:xfrm>
            <a:off x="4211960" y="8644"/>
            <a:ext cx="914400" cy="140679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القبعة السوداء</a:t>
            </a:r>
            <a:endParaRPr lang="ar-OM" dirty="0"/>
          </a:p>
        </p:txBody>
      </p:sp>
      <p:sp>
        <p:nvSpPr>
          <p:cNvPr id="14" name="مخطط انسيابي: قرص ممغنط 13"/>
          <p:cNvSpPr/>
          <p:nvPr/>
        </p:nvSpPr>
        <p:spPr>
          <a:xfrm>
            <a:off x="1723656" y="1487017"/>
            <a:ext cx="914400" cy="142008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القبعة الحمراء</a:t>
            </a:r>
            <a:endParaRPr lang="ar-OM" dirty="0"/>
          </a:p>
        </p:txBody>
      </p:sp>
      <p:sp>
        <p:nvSpPr>
          <p:cNvPr id="15" name="مخطط انسيابي: قرص ممغنط 14"/>
          <p:cNvSpPr/>
          <p:nvPr/>
        </p:nvSpPr>
        <p:spPr>
          <a:xfrm>
            <a:off x="1997562" y="4262710"/>
            <a:ext cx="914400" cy="137553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t>القبعة الصفراء</a:t>
            </a:r>
            <a:endParaRPr lang="ar-OM" dirty="0"/>
          </a:p>
        </p:txBody>
      </p:sp>
      <p:sp>
        <p:nvSpPr>
          <p:cNvPr id="16" name="مخطط انسيابي: قرص ممغنط 15"/>
          <p:cNvSpPr/>
          <p:nvPr/>
        </p:nvSpPr>
        <p:spPr>
          <a:xfrm>
            <a:off x="4394096" y="5445224"/>
            <a:ext cx="914400" cy="1311337"/>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solidFill>
                  <a:schemeClr val="tx1"/>
                </a:solidFill>
              </a:rPr>
              <a:t>القبعة</a:t>
            </a:r>
            <a:r>
              <a:rPr lang="ar-OM" dirty="0" smtClean="0"/>
              <a:t> </a:t>
            </a:r>
            <a:r>
              <a:rPr lang="ar-OM" dirty="0" smtClean="0">
                <a:solidFill>
                  <a:schemeClr val="tx1"/>
                </a:solidFill>
              </a:rPr>
              <a:t>البيضاء</a:t>
            </a:r>
            <a:endParaRPr lang="ar-OM" dirty="0">
              <a:solidFill>
                <a:schemeClr val="tx1"/>
              </a:solidFill>
            </a:endParaRPr>
          </a:p>
        </p:txBody>
      </p:sp>
      <p:sp>
        <p:nvSpPr>
          <p:cNvPr id="17" name="نجمة ذات 5 نقاط 16"/>
          <p:cNvSpPr/>
          <p:nvPr/>
        </p:nvSpPr>
        <p:spPr>
          <a:xfrm>
            <a:off x="323528" y="5517232"/>
            <a:ext cx="1800200"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OM" dirty="0" smtClean="0">
                <a:hlinkClick r:id="rId2" action="ppaction://hlinksldjump"/>
              </a:rPr>
              <a:t>التالي</a:t>
            </a:r>
            <a:endParaRPr lang="ar-OM"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7467600" y="0"/>
            <a:ext cx="16764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5" name="مستطيل مستدير الزوايا 4">
            <a:hlinkClick r:id="rId3" action="ppaction://hlinksldjump"/>
          </p:cNvPr>
          <p:cNvSpPr/>
          <p:nvPr/>
        </p:nvSpPr>
        <p:spPr>
          <a:xfrm>
            <a:off x="5796136" y="0"/>
            <a:ext cx="16561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6" name="مستطيل مستدير الزوايا 5"/>
          <p:cNvSpPr/>
          <p:nvPr/>
        </p:nvSpPr>
        <p:spPr>
          <a:xfrm>
            <a:off x="4283968" y="0"/>
            <a:ext cx="1512168"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7" name="مستطيل مستدير الزوايا 6"/>
          <p:cNvSpPr/>
          <p:nvPr/>
        </p:nvSpPr>
        <p:spPr>
          <a:xfrm>
            <a:off x="2771800" y="0"/>
            <a:ext cx="15323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8" name="مستطيل مستدير الزوايا 7"/>
          <p:cNvSpPr/>
          <p:nvPr/>
        </p:nvSpPr>
        <p:spPr>
          <a:xfrm>
            <a:off x="1331640" y="0"/>
            <a:ext cx="1460376"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11" name="عنصر نائب للمحتوى 10"/>
          <p:cNvSpPr>
            <a:spLocks noGrp="1"/>
          </p:cNvSpPr>
          <p:nvPr>
            <p:ph idx="1"/>
          </p:nvPr>
        </p:nvSpPr>
        <p:spPr>
          <a:xfrm>
            <a:off x="396240" y="2286000"/>
            <a:ext cx="8229600" cy="4525963"/>
          </a:xfrm>
          <a:gradFill>
            <a:gsLst>
              <a:gs pos="0">
                <a:schemeClr val="accent3">
                  <a:tint val="50000"/>
                  <a:satMod val="300000"/>
                  <a:lumMod val="0"/>
                  <a:lumOff val="100000"/>
                  <a:alpha val="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algn="r" rtl="1"/>
            <a:r>
              <a:rPr lang="ar-OM" b="1" dirty="0" smtClean="0">
                <a:solidFill>
                  <a:schemeClr val="tx2">
                    <a:lumMod val="50000"/>
                  </a:schemeClr>
                </a:solidFill>
                <a:latin typeface="Andalus" pitchFamily="18" charset="-78"/>
                <a:cs typeface="Andalus" pitchFamily="18" charset="-78"/>
              </a:rPr>
              <a:t>وتدل هذه القبعة على التفكير بالحقائق والأشكال والمعلومات.وهي ترمز إلى التفكير </a:t>
            </a:r>
            <a:r>
              <a:rPr lang="ar-OM" b="1" dirty="0" err="1" smtClean="0">
                <a:solidFill>
                  <a:schemeClr val="tx2">
                    <a:lumMod val="50000"/>
                  </a:schemeClr>
                </a:solidFill>
                <a:latin typeface="Andalus" pitchFamily="18" charset="-78"/>
                <a:cs typeface="Andalus" pitchFamily="18" charset="-78"/>
              </a:rPr>
              <a:t>الحيادي </a:t>
            </a:r>
            <a:r>
              <a:rPr lang="ar-OM" b="1" dirty="0" smtClean="0">
                <a:solidFill>
                  <a:schemeClr val="tx2">
                    <a:lumMod val="50000"/>
                  </a:schemeClr>
                </a:solidFill>
                <a:latin typeface="Andalus" pitchFamily="18" charset="-78"/>
                <a:cs typeface="Andalus" pitchFamily="18" charset="-78"/>
              </a:rPr>
              <a:t>،هذا التفكير قائم على أساس التساؤل من أجل الحصول على حقائق أو </a:t>
            </a:r>
            <a:r>
              <a:rPr lang="ar-OM" b="1" dirty="0" err="1" smtClean="0">
                <a:solidFill>
                  <a:schemeClr val="tx2">
                    <a:lumMod val="50000"/>
                  </a:schemeClr>
                </a:solidFill>
                <a:latin typeface="Andalus" pitchFamily="18" charset="-78"/>
                <a:cs typeface="Andalus" pitchFamily="18" charset="-78"/>
              </a:rPr>
              <a:t>أرقام </a:t>
            </a:r>
            <a:r>
              <a:rPr lang="ar-OM" b="1" dirty="0" smtClean="0">
                <a:solidFill>
                  <a:schemeClr val="tx2">
                    <a:lumMod val="50000"/>
                  </a:schemeClr>
                </a:solidFill>
                <a:latin typeface="Andalus" pitchFamily="18" charset="-78"/>
                <a:cs typeface="Andalus" pitchFamily="18" charset="-78"/>
              </a:rPr>
              <a:t>،ويكون التفكير استجابة للأسئلة من </a:t>
            </a:r>
            <a:r>
              <a:rPr lang="ar-OM" b="1" dirty="0" err="1" smtClean="0">
                <a:solidFill>
                  <a:schemeClr val="tx2">
                    <a:lumMod val="50000"/>
                  </a:schemeClr>
                </a:solidFill>
                <a:latin typeface="Andalus" pitchFamily="18" charset="-78"/>
                <a:cs typeface="Andalus" pitchFamily="18" charset="-78"/>
              </a:rPr>
              <a:t>مثل </a:t>
            </a:r>
            <a:r>
              <a:rPr lang="ar-OM" b="1" dirty="0" smtClean="0">
                <a:solidFill>
                  <a:schemeClr val="tx2">
                    <a:lumMod val="50000"/>
                  </a:schemeClr>
                </a:solidFill>
                <a:latin typeface="Andalus" pitchFamily="18" charset="-78"/>
                <a:cs typeface="Andalus" pitchFamily="18" charset="-78"/>
              </a:rPr>
              <a:t>: ما المعلومات </a:t>
            </a:r>
            <a:r>
              <a:rPr lang="ar-OM" b="1" dirty="0" err="1" smtClean="0">
                <a:solidFill>
                  <a:schemeClr val="tx2">
                    <a:lumMod val="50000"/>
                  </a:schemeClr>
                </a:solidFill>
                <a:latin typeface="Andalus" pitchFamily="18" charset="-78"/>
                <a:cs typeface="Andalus" pitchFamily="18" charset="-78"/>
              </a:rPr>
              <a:t>الموجودة؟</a:t>
            </a:r>
            <a:r>
              <a:rPr lang="ar-OM" b="1" dirty="0" smtClean="0">
                <a:solidFill>
                  <a:schemeClr val="tx2">
                    <a:lumMod val="50000"/>
                  </a:schemeClr>
                </a:solidFill>
                <a:latin typeface="Andalus" pitchFamily="18" charset="-78"/>
                <a:cs typeface="Andalus" pitchFamily="18" charset="-78"/>
              </a:rPr>
              <a:t> ما المعلومات التي نحتاج </a:t>
            </a:r>
            <a:r>
              <a:rPr lang="ar-OM" b="1" dirty="0" err="1" smtClean="0">
                <a:solidFill>
                  <a:schemeClr val="tx2">
                    <a:lumMod val="50000"/>
                  </a:schemeClr>
                </a:solidFill>
                <a:latin typeface="Andalus" pitchFamily="18" charset="-78"/>
                <a:cs typeface="Andalus" pitchFamily="18" charset="-78"/>
              </a:rPr>
              <a:t>إليها؟</a:t>
            </a:r>
            <a:r>
              <a:rPr lang="ar-OM" b="1" dirty="0" smtClean="0">
                <a:solidFill>
                  <a:schemeClr val="tx2">
                    <a:lumMod val="50000"/>
                  </a:schemeClr>
                </a:solidFill>
                <a:latin typeface="Andalus" pitchFamily="18" charset="-78"/>
                <a:cs typeface="Andalus" pitchFamily="18" charset="-78"/>
              </a:rPr>
              <a:t> وكيف نحصل على المعلومات التي </a:t>
            </a:r>
            <a:r>
              <a:rPr lang="ar-OM" b="1" dirty="0" err="1" smtClean="0">
                <a:solidFill>
                  <a:schemeClr val="tx2">
                    <a:lumMod val="50000"/>
                  </a:schemeClr>
                </a:solidFill>
                <a:latin typeface="Andalus" pitchFamily="18" charset="-78"/>
                <a:cs typeface="Andalus" pitchFamily="18" charset="-78"/>
              </a:rPr>
              <a:t>نحتاجها؟</a:t>
            </a:r>
            <a:r>
              <a:rPr lang="ar-OM" b="1" dirty="0" smtClean="0">
                <a:solidFill>
                  <a:schemeClr val="tx2">
                    <a:lumMod val="50000"/>
                  </a:schemeClr>
                </a:solidFill>
                <a:latin typeface="Andalus" pitchFamily="18" charset="-78"/>
                <a:cs typeface="Andalus" pitchFamily="18" charset="-78"/>
              </a:rPr>
              <a:t>  واللون الأبيض للقبعة دلالة على الصفاء والنقاء والانفتاح والشيء </a:t>
            </a:r>
            <a:r>
              <a:rPr lang="ar-OM" b="1" dirty="0" err="1" smtClean="0">
                <a:solidFill>
                  <a:schemeClr val="tx2">
                    <a:lumMod val="50000"/>
                  </a:schemeClr>
                </a:solidFill>
                <a:latin typeface="Andalus" pitchFamily="18" charset="-78"/>
                <a:cs typeface="Andalus" pitchFamily="18" charset="-78"/>
              </a:rPr>
              <a:t>الاأساسي</a:t>
            </a:r>
            <a:r>
              <a:rPr lang="ar-OM" b="1" dirty="0" smtClean="0">
                <a:solidFill>
                  <a:schemeClr val="tx2">
                    <a:lumMod val="50000"/>
                  </a:schemeClr>
                </a:solidFill>
                <a:latin typeface="Andalus" pitchFamily="18" charset="-78"/>
                <a:cs typeface="Andalus" pitchFamily="18" charset="-78"/>
              </a:rPr>
              <a:t> في هذا النوع من التفكير هو معرفة السؤال الذي نسأله حتى نحصل على المعلومات التي نحتاجها.ويركز مرتدي هذه القبعة على التفكير </a:t>
            </a:r>
            <a:r>
              <a:rPr lang="ar-OM" b="1" dirty="0" err="1" smtClean="0">
                <a:solidFill>
                  <a:schemeClr val="tx2">
                    <a:lumMod val="50000"/>
                  </a:schemeClr>
                </a:solidFill>
                <a:latin typeface="Andalus" pitchFamily="18" charset="-78"/>
                <a:cs typeface="Andalus" pitchFamily="18" charset="-78"/>
              </a:rPr>
              <a:t>الحيادي </a:t>
            </a:r>
            <a:r>
              <a:rPr lang="ar-OM" b="1" dirty="0" err="1" smtClean="0">
                <a:solidFill>
                  <a:srgbClr val="FF0000"/>
                </a:solidFill>
                <a:latin typeface="Andalus" pitchFamily="18" charset="-78"/>
                <a:cs typeface="Andalus" pitchFamily="18" charset="-78"/>
              </a:rPr>
              <a:t>.</a:t>
            </a:r>
            <a:endParaRPr lang="ar-OM" b="1" dirty="0" smtClean="0">
              <a:solidFill>
                <a:srgbClr val="FF0000"/>
              </a:solidFill>
              <a:latin typeface="Andalus" pitchFamily="18" charset="-78"/>
              <a:cs typeface="Andalus" pitchFamily="18" charset="-78"/>
            </a:endParaRPr>
          </a:p>
          <a:p>
            <a:pPr algn="just" rtl="1"/>
            <a:endParaRPr lang="ar-OM" b="1" dirty="0"/>
          </a:p>
        </p:txBody>
      </p:sp>
      <p:grpSp>
        <p:nvGrpSpPr>
          <p:cNvPr id="2" name="مجموعة 1"/>
          <p:cNvGrpSpPr/>
          <p:nvPr/>
        </p:nvGrpSpPr>
        <p:grpSpPr>
          <a:xfrm>
            <a:off x="3478727" y="440324"/>
            <a:ext cx="5413813" cy="1689100"/>
            <a:chOff x="2334457" y="319674"/>
            <a:chExt cx="5413813" cy="1689100"/>
          </a:xfrm>
        </p:grpSpPr>
        <p:sp>
          <p:nvSpPr>
            <p:cNvPr id="9" name="مستطيل ذو زوايا قطرية مستديرة 8"/>
            <p:cNvSpPr/>
            <p:nvPr/>
          </p:nvSpPr>
          <p:spPr>
            <a:xfrm>
              <a:off x="2334457" y="838200"/>
              <a:ext cx="4724400" cy="838200"/>
            </a:xfrm>
            <a:prstGeom prst="round2DiagRect">
              <a:avLst>
                <a:gd name="adj1" fmla="val 50000"/>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50000" t="50000" r="50000" b="50000"/>
              </a:path>
              <a:tileRect/>
            </a:gradFill>
            <a:effectLst>
              <a:glow rad="101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OM"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63500">
                    <a:srgbClr val="F79646">
                      <a:satMod val="175000"/>
                      <a:alpha val="40000"/>
                    </a:srgbClr>
                  </a:glow>
                  <a:innerShdw blurRad="69850" dist="43180" dir="5400000">
                    <a:srgbClr val="000000">
                      <a:alpha val="65000"/>
                    </a:srgbClr>
                  </a:innerShdw>
                </a:effectLst>
              </a:endParaRPr>
            </a:p>
          </p:txBody>
        </p:sp>
        <p:pic>
          <p:nvPicPr>
            <p:cNvPr id="1030" name="Picture 6" descr="D:\shatha alabeer\pictures\أيقونات للتصميم\Swalf3-Icone3\icone (63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170" y="319674"/>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oshibaB\Desktop\التوحد\pictures\Ribbo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4160" y="853440"/>
              <a:ext cx="579120" cy="6215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مستطيل مستدير الزوايا 12"/>
          <p:cNvSpPr/>
          <p:nvPr/>
        </p:nvSpPr>
        <p:spPr>
          <a:xfrm>
            <a:off x="0" y="0"/>
            <a:ext cx="132474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sp>
        <p:nvSpPr>
          <p:cNvPr id="14" name="مستطيل 13"/>
          <p:cNvSpPr/>
          <p:nvPr/>
        </p:nvSpPr>
        <p:spPr>
          <a:xfrm>
            <a:off x="4860032" y="1124744"/>
            <a:ext cx="1867820" cy="523220"/>
          </a:xfrm>
          <a:prstGeom prst="rect">
            <a:avLst/>
          </a:prstGeom>
        </p:spPr>
        <p:txBody>
          <a:bodyPr wrap="none">
            <a:spAutoFit/>
          </a:bodyPr>
          <a:lstStyle/>
          <a:p>
            <a:pPr algn="ctr"/>
            <a:r>
              <a:rPr lang="ar-OM" sz="2800" b="1" i="1" dirty="0" err="1" smtClean="0">
                <a:latin typeface="Andalus" pitchFamily="18" charset="-78"/>
                <a:cs typeface="Andalus" pitchFamily="18" charset="-78"/>
              </a:rPr>
              <a:t>1ـالقبعة</a:t>
            </a:r>
            <a:r>
              <a:rPr lang="ar-OM" sz="2800" b="1" i="1" dirty="0" smtClean="0">
                <a:latin typeface="Andalus" pitchFamily="18" charset="-78"/>
                <a:cs typeface="Andalus" pitchFamily="18" charset="-78"/>
              </a:rPr>
              <a:t> </a:t>
            </a:r>
            <a:r>
              <a:rPr lang="ar-OM" sz="2800" b="1" i="1" dirty="0" err="1" smtClean="0">
                <a:latin typeface="Andalus" pitchFamily="18" charset="-78"/>
                <a:cs typeface="Andalus" pitchFamily="18" charset="-78"/>
              </a:rPr>
              <a:t>البيضاء </a:t>
            </a:r>
            <a:r>
              <a:rPr lang="ar-OM" b="1" i="1" dirty="0" err="1" smtClean="0">
                <a:latin typeface="Andalus" pitchFamily="18" charset="-78"/>
                <a:cs typeface="Andalus" pitchFamily="18" charset="-78"/>
              </a:rPr>
              <a:t>:</a:t>
            </a:r>
            <a:endParaRPr lang="ar-OM" b="1" i="1" dirty="0" smtClean="0">
              <a:latin typeface="Andalus" pitchFamily="18" charset="-78"/>
              <a:cs typeface="Andalus" pitchFamily="18" charset="-78"/>
            </a:endParaRPr>
          </a:p>
        </p:txBody>
      </p:sp>
      <p:pic>
        <p:nvPicPr>
          <p:cNvPr id="15" name="Picture 2" descr="C:\Users\aysha\Desktop\imag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764704"/>
            <a:ext cx="2376264" cy="13681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60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p:cTn id="12" dur="500" decel="50000" fill="hold">
                                          <p:stCondLst>
                                            <p:cond delay="0"/>
                                          </p:stCondLst>
                                        </p:cTn>
                                        <p:tgtEl>
                                          <p:spTgt spid="11">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bg/>
                                          </p:spTgt>
                                        </p:tgtEl>
                                        <p:attrNameLst>
                                          <p:attrName>ppt_w</p:attrName>
                                        </p:attrNameLst>
                                      </p:cBhvr>
                                      <p:tavLst>
                                        <p:tav tm="0">
                                          <p:val>
                                            <p:strVal val="#ppt_w*.05"/>
                                          </p:val>
                                        </p:tav>
                                        <p:tav tm="100000">
                                          <p:val>
                                            <p:strVal val="#ppt_w"/>
                                          </p:val>
                                        </p:tav>
                                      </p:tavLst>
                                    </p:anim>
                                    <p:anim calcmode="lin" valueType="num">
                                      <p:cBhvr>
                                        <p:cTn id="15" dur="1000" fill="hold"/>
                                        <p:tgtEl>
                                          <p:spTgt spid="11">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bg/>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11" name="عنصر نائب للمحتوى 10"/>
          <p:cNvSpPr>
            <a:spLocks noGrp="1"/>
          </p:cNvSpPr>
          <p:nvPr>
            <p:ph idx="1"/>
          </p:nvPr>
        </p:nvSpPr>
        <p:spPr>
          <a:xfrm>
            <a:off x="396240" y="2286000"/>
            <a:ext cx="8229600" cy="4525963"/>
          </a:xfrm>
          <a:gradFill>
            <a:gsLst>
              <a:gs pos="0">
                <a:schemeClr val="accent3">
                  <a:tint val="50000"/>
                  <a:satMod val="300000"/>
                  <a:lumMod val="0"/>
                  <a:lumOff val="100000"/>
                  <a:alpha val="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rtl="1"/>
            <a:r>
              <a:rPr lang="ar-OM" b="1" dirty="0" smtClean="0">
                <a:solidFill>
                  <a:schemeClr val="tx2">
                    <a:lumMod val="50000"/>
                  </a:schemeClr>
                </a:solidFill>
                <a:latin typeface="Andalus" pitchFamily="18" charset="-78"/>
                <a:cs typeface="Andalus" pitchFamily="18" charset="-78"/>
              </a:rPr>
              <a:t>تدل هذه القبعة على التفكير بالمشاعر والأحاسيس </a:t>
            </a:r>
            <a:r>
              <a:rPr lang="ar-OM" b="1" dirty="0" err="1" smtClean="0">
                <a:solidFill>
                  <a:schemeClr val="tx2">
                    <a:lumMod val="50000"/>
                  </a:schemeClr>
                </a:solidFill>
                <a:latin typeface="Andalus" pitchFamily="18" charset="-78"/>
                <a:cs typeface="Andalus" pitchFamily="18" charset="-78"/>
              </a:rPr>
              <a:t>والحدس.</a:t>
            </a:r>
            <a:r>
              <a:rPr lang="ar-OM" b="1" dirty="0" smtClean="0">
                <a:solidFill>
                  <a:schemeClr val="tx2">
                    <a:lumMod val="50000"/>
                  </a:schemeClr>
                </a:solidFill>
                <a:latin typeface="Andalus" pitchFamily="18" charset="-78"/>
                <a:cs typeface="Andalus" pitchFamily="18" charset="-78"/>
              </a:rPr>
              <a:t> واللون الأحمر مأخوذ من </a:t>
            </a:r>
            <a:r>
              <a:rPr lang="ar-OM" b="1" dirty="0" err="1" smtClean="0">
                <a:solidFill>
                  <a:schemeClr val="tx2">
                    <a:lumMod val="50000"/>
                  </a:schemeClr>
                </a:solidFill>
                <a:latin typeface="Andalus" pitchFamily="18" charset="-78"/>
                <a:cs typeface="Andalus" pitchFamily="18" charset="-78"/>
              </a:rPr>
              <a:t>الدفء </a:t>
            </a:r>
            <a:r>
              <a:rPr lang="ar-OM" b="1" dirty="0" smtClean="0">
                <a:solidFill>
                  <a:schemeClr val="tx2">
                    <a:lumMod val="50000"/>
                  </a:schemeClr>
                </a:solidFill>
                <a:latin typeface="Andalus" pitchFamily="18" charset="-78"/>
                <a:cs typeface="Andalus" pitchFamily="18" charset="-78"/>
              </a:rPr>
              <a:t>، ويتصل ذلك بالمشاعر والأحاسيس والتخمين دون الحاجة لتقديم البرهان، و هي ترمز إلى التفكير </a:t>
            </a:r>
            <a:r>
              <a:rPr lang="ar-OM" b="1" dirty="0" err="1" smtClean="0">
                <a:solidFill>
                  <a:schemeClr val="tx2">
                    <a:lumMod val="50000"/>
                  </a:schemeClr>
                </a:solidFill>
                <a:latin typeface="Andalus" pitchFamily="18" charset="-78"/>
                <a:cs typeface="Andalus" pitchFamily="18" charset="-78"/>
              </a:rPr>
              <a:t>العاطفي </a:t>
            </a:r>
            <a:r>
              <a:rPr lang="ar-OM" b="1" dirty="0" smtClean="0">
                <a:solidFill>
                  <a:schemeClr val="tx2">
                    <a:lumMod val="50000"/>
                  </a:schemeClr>
                </a:solidFill>
                <a:latin typeface="Andalus" pitchFamily="18" charset="-78"/>
                <a:cs typeface="Andalus" pitchFamily="18" charset="-78"/>
              </a:rPr>
              <a:t>،إنه عكس التفكير الحيادي الذي يتميز بالموضوعية، فهو قائم على ما يكمن في العمق من عواطف </a:t>
            </a:r>
            <a:r>
              <a:rPr lang="ar-OM" b="1" dirty="0" err="1" smtClean="0">
                <a:solidFill>
                  <a:schemeClr val="tx2">
                    <a:lumMod val="50000"/>
                  </a:schemeClr>
                </a:solidFill>
                <a:latin typeface="Andalus" pitchFamily="18" charset="-78"/>
                <a:cs typeface="Andalus" pitchFamily="18" charset="-78"/>
              </a:rPr>
              <a:t>ومشاعر </a:t>
            </a:r>
            <a:r>
              <a:rPr lang="ar-OM" b="1" dirty="0" smtClean="0">
                <a:solidFill>
                  <a:schemeClr val="tx2">
                    <a:lumMod val="50000"/>
                  </a:schemeClr>
                </a:solidFill>
                <a:latin typeface="Andalus" pitchFamily="18" charset="-78"/>
                <a:cs typeface="Andalus" pitchFamily="18" charset="-78"/>
              </a:rPr>
              <a:t>، كذلك يقوم على الحدس من حيث هو رؤية مفاجئة أو فهم خاطف لموقف </a:t>
            </a:r>
            <a:r>
              <a:rPr lang="ar-OM" b="1" dirty="0" err="1" smtClean="0">
                <a:solidFill>
                  <a:schemeClr val="tx2">
                    <a:lumMod val="50000"/>
                  </a:schemeClr>
                </a:solidFill>
                <a:latin typeface="Andalus" pitchFamily="18" charset="-78"/>
                <a:cs typeface="Andalus" pitchFamily="18" charset="-78"/>
              </a:rPr>
              <a:t>معين .</a:t>
            </a:r>
            <a:r>
              <a:rPr lang="ar-OM" b="1" dirty="0" smtClean="0">
                <a:solidFill>
                  <a:schemeClr val="tx2">
                    <a:lumMod val="50000"/>
                  </a:schemeClr>
                </a:solidFill>
                <a:latin typeface="Andalus" pitchFamily="18" charset="-78"/>
                <a:cs typeface="Andalus" pitchFamily="18" charset="-78"/>
              </a:rPr>
              <a:t> وإن تأثير كل ذلك على التفكير يتم بطريقة خفية ويعتبر جزاءا من خريطة </a:t>
            </a:r>
            <a:r>
              <a:rPr lang="ar-OM" b="1" dirty="0" err="1" smtClean="0">
                <a:solidFill>
                  <a:schemeClr val="tx2">
                    <a:lumMod val="50000"/>
                  </a:schemeClr>
                </a:solidFill>
                <a:latin typeface="Andalus" pitchFamily="18" charset="-78"/>
                <a:cs typeface="Andalus" pitchFamily="18" charset="-78"/>
              </a:rPr>
              <a:t>التفكير </a:t>
            </a:r>
            <a:r>
              <a:rPr lang="ar-OM" b="1" dirty="0" smtClean="0">
                <a:solidFill>
                  <a:schemeClr val="tx2">
                    <a:lumMod val="50000"/>
                  </a:schemeClr>
                </a:solidFill>
                <a:latin typeface="Andalus" pitchFamily="18" charset="-78"/>
                <a:cs typeface="Andalus" pitchFamily="18" charset="-78"/>
              </a:rPr>
              <a:t>، وليست هناك حاجة لتبرير أو تحليل تلك التأثيرات حيث لم يتم التوصل إلى </a:t>
            </a:r>
            <a:r>
              <a:rPr lang="ar-OM" b="1" dirty="0" err="1" smtClean="0">
                <a:solidFill>
                  <a:schemeClr val="tx2">
                    <a:lumMod val="50000"/>
                  </a:schemeClr>
                </a:solidFill>
                <a:latin typeface="Andalus" pitchFamily="18" charset="-78"/>
                <a:cs typeface="Andalus" pitchFamily="18" charset="-78"/>
              </a:rPr>
              <a:t>نتيجة </a:t>
            </a:r>
            <a:r>
              <a:rPr lang="ar-OM" b="1" dirty="0" smtClean="0">
                <a:solidFill>
                  <a:schemeClr val="tx2">
                    <a:lumMod val="50000"/>
                  </a:schemeClr>
                </a:solidFill>
                <a:latin typeface="Andalus" pitchFamily="18" charset="-78"/>
                <a:cs typeface="Andalus" pitchFamily="18" charset="-78"/>
              </a:rPr>
              <a:t>، وغالبا ما يتعدى الفكرة إلى </a:t>
            </a:r>
            <a:r>
              <a:rPr lang="ar-OM" b="1" dirty="0" err="1" smtClean="0">
                <a:solidFill>
                  <a:schemeClr val="tx2">
                    <a:lumMod val="50000"/>
                  </a:schemeClr>
                </a:solidFill>
                <a:latin typeface="Andalus" pitchFamily="18" charset="-78"/>
                <a:cs typeface="Andalus" pitchFamily="18" charset="-78"/>
              </a:rPr>
              <a:t>السلوك.</a:t>
            </a:r>
            <a:r>
              <a:rPr lang="ar-OM" b="1" dirty="0" smtClean="0">
                <a:solidFill>
                  <a:schemeClr val="tx2">
                    <a:lumMod val="50000"/>
                  </a:schemeClr>
                </a:solidFill>
                <a:latin typeface="Andalus" pitchFamily="18" charset="-78"/>
                <a:cs typeface="Andalus" pitchFamily="18" charset="-78"/>
              </a:rPr>
              <a:t> إن هذا التفكير قائم على الإحساس والشعور والذي لا قد تكون هناك كلمات للتعبير </a:t>
            </a:r>
            <a:r>
              <a:rPr lang="ar-OM" b="1" dirty="0" err="1" smtClean="0">
                <a:solidFill>
                  <a:schemeClr val="tx2">
                    <a:lumMod val="50000"/>
                  </a:schemeClr>
                </a:solidFill>
                <a:latin typeface="Andalus" pitchFamily="18" charset="-78"/>
                <a:cs typeface="Andalus" pitchFamily="18" charset="-78"/>
              </a:rPr>
              <a:t>عنه.</a:t>
            </a:r>
            <a:r>
              <a:rPr lang="ar-OM" b="1" dirty="0" smtClean="0">
                <a:solidFill>
                  <a:schemeClr val="tx2">
                    <a:lumMod val="50000"/>
                  </a:schemeClr>
                </a:solidFill>
                <a:latin typeface="Andalus" pitchFamily="18" charset="-78"/>
                <a:cs typeface="Andalus" pitchFamily="18" charset="-78"/>
              </a:rPr>
              <a:t> ولكن كلما حقق هذا النوع من التفكير </a:t>
            </a:r>
            <a:r>
              <a:rPr lang="ar-OM" b="1" dirty="0" err="1" smtClean="0">
                <a:solidFill>
                  <a:schemeClr val="tx2">
                    <a:lumMod val="50000"/>
                  </a:schemeClr>
                </a:solidFill>
                <a:latin typeface="Andalus" pitchFamily="18" charset="-78"/>
                <a:cs typeface="Andalus" pitchFamily="18" charset="-78"/>
              </a:rPr>
              <a:t>نجاحا </a:t>
            </a:r>
            <a:r>
              <a:rPr lang="ar-OM" b="1" dirty="0" smtClean="0">
                <a:solidFill>
                  <a:schemeClr val="tx2">
                    <a:lumMod val="50000"/>
                  </a:schemeClr>
                </a:solidFill>
                <a:latin typeface="Andalus" pitchFamily="18" charset="-78"/>
                <a:cs typeface="Andalus" pitchFamily="18" charset="-78"/>
              </a:rPr>
              <a:t>، كلما ازداد الاعتماد عليه والثقة </a:t>
            </a:r>
            <a:r>
              <a:rPr lang="ar-OM" b="1" dirty="0" err="1" smtClean="0">
                <a:solidFill>
                  <a:schemeClr val="tx2">
                    <a:lumMod val="50000"/>
                  </a:schemeClr>
                </a:solidFill>
                <a:latin typeface="Andalus" pitchFamily="18" charset="-78"/>
                <a:cs typeface="Andalus" pitchFamily="18" charset="-78"/>
              </a:rPr>
              <a:t>فيه </a:t>
            </a:r>
            <a:r>
              <a:rPr lang="ar-OM" b="1" dirty="0" smtClean="0">
                <a:solidFill>
                  <a:schemeClr val="tx2">
                    <a:lumMod val="50000"/>
                  </a:schemeClr>
                </a:solidFill>
                <a:latin typeface="Andalus" pitchFamily="18" charset="-78"/>
                <a:cs typeface="Andalus" pitchFamily="18" charset="-78"/>
              </a:rPr>
              <a:t>، قوة تأثير المشاعر في التفكير تتوقف على مدى قوة خليفة </a:t>
            </a:r>
            <a:r>
              <a:rPr lang="ar-OM" b="1" dirty="0" err="1" smtClean="0">
                <a:solidFill>
                  <a:schemeClr val="tx2">
                    <a:lumMod val="50000"/>
                  </a:schemeClr>
                </a:solidFill>
                <a:latin typeface="Andalus" pitchFamily="18" charset="-78"/>
                <a:cs typeface="Andalus" pitchFamily="18" charset="-78"/>
              </a:rPr>
              <a:t>العواطف </a:t>
            </a:r>
            <a:r>
              <a:rPr lang="ar-OM" b="1" dirty="0" smtClean="0">
                <a:solidFill>
                  <a:schemeClr val="tx2">
                    <a:lumMod val="50000"/>
                  </a:schemeClr>
                </a:solidFill>
                <a:latin typeface="Andalus" pitchFamily="18" charset="-78"/>
                <a:cs typeface="Andalus" pitchFamily="18" charset="-78"/>
              </a:rPr>
              <a:t>، واستثارة العواطف بإدراك </a:t>
            </a:r>
            <a:r>
              <a:rPr lang="ar-OM" b="1" dirty="0" err="1" smtClean="0">
                <a:solidFill>
                  <a:schemeClr val="tx2">
                    <a:lumMod val="50000"/>
                  </a:schemeClr>
                </a:solidFill>
                <a:latin typeface="Andalus" pitchFamily="18" charset="-78"/>
                <a:cs typeface="Andalus" pitchFamily="18" charset="-78"/>
              </a:rPr>
              <a:t>معين </a:t>
            </a:r>
            <a:r>
              <a:rPr lang="ar-OM" b="1" dirty="0" smtClean="0">
                <a:solidFill>
                  <a:schemeClr val="tx2">
                    <a:lumMod val="50000"/>
                  </a:schemeClr>
                </a:solidFill>
                <a:latin typeface="Andalus" pitchFamily="18" charset="-78"/>
                <a:cs typeface="Andalus" pitchFamily="18" charset="-78"/>
              </a:rPr>
              <a:t>، واحتواء العواطف على مقدار كبير من المصلحة </a:t>
            </a:r>
            <a:r>
              <a:rPr lang="ar-OM" b="1" dirty="0" err="1" smtClean="0">
                <a:solidFill>
                  <a:schemeClr val="tx2">
                    <a:lumMod val="50000"/>
                  </a:schemeClr>
                </a:solidFill>
                <a:latin typeface="Andalus" pitchFamily="18" charset="-78"/>
                <a:cs typeface="Andalus" pitchFamily="18" charset="-78"/>
              </a:rPr>
              <a:t>الذاتية </a:t>
            </a:r>
            <a:r>
              <a:rPr lang="ar-OM" b="1" dirty="0" smtClean="0">
                <a:solidFill>
                  <a:schemeClr val="tx2">
                    <a:lumMod val="50000"/>
                  </a:schemeClr>
                </a:solidFill>
                <a:latin typeface="Andalus" pitchFamily="18" charset="-78"/>
                <a:cs typeface="Andalus" pitchFamily="18" charset="-78"/>
              </a:rPr>
              <a:t>.ويكون التفكير استجابة للأسئلة من </a:t>
            </a:r>
            <a:r>
              <a:rPr lang="ar-OM" b="1" dirty="0" err="1" smtClean="0">
                <a:solidFill>
                  <a:schemeClr val="tx2">
                    <a:lumMod val="50000"/>
                  </a:schemeClr>
                </a:solidFill>
                <a:latin typeface="Andalus" pitchFamily="18" charset="-78"/>
                <a:cs typeface="Andalus" pitchFamily="18" charset="-78"/>
              </a:rPr>
              <a:t>مثل </a:t>
            </a:r>
            <a:r>
              <a:rPr lang="ar-OM" b="1" dirty="0" smtClean="0">
                <a:solidFill>
                  <a:schemeClr val="tx2">
                    <a:lumMod val="50000"/>
                  </a:schemeClr>
                </a:solidFill>
                <a:latin typeface="Andalus" pitchFamily="18" charset="-78"/>
                <a:cs typeface="Andalus" pitchFamily="18" charset="-78"/>
              </a:rPr>
              <a:t>: ما مشاعري نحو هذه القضية </a:t>
            </a:r>
            <a:r>
              <a:rPr lang="ar-OM" b="1" dirty="0" err="1" smtClean="0">
                <a:solidFill>
                  <a:schemeClr val="tx2">
                    <a:lumMod val="50000"/>
                  </a:schemeClr>
                </a:solidFill>
                <a:latin typeface="Andalus" pitchFamily="18" charset="-78"/>
                <a:cs typeface="Andalus" pitchFamily="18" charset="-78"/>
              </a:rPr>
              <a:t>الآن؟</a:t>
            </a:r>
            <a:endParaRPr lang="ar-OM" b="1" dirty="0"/>
          </a:p>
        </p:txBody>
      </p:sp>
      <p:grpSp>
        <p:nvGrpSpPr>
          <p:cNvPr id="2" name="مجموعة 1"/>
          <p:cNvGrpSpPr/>
          <p:nvPr/>
        </p:nvGrpSpPr>
        <p:grpSpPr>
          <a:xfrm>
            <a:off x="3445510" y="412750"/>
            <a:ext cx="5483860" cy="1689100"/>
            <a:chOff x="2301240" y="292100"/>
            <a:chExt cx="5483860" cy="1689100"/>
          </a:xfrm>
        </p:grpSpPr>
        <p:sp>
          <p:nvSpPr>
            <p:cNvPr id="9" name="مستطيل ذو زوايا قطرية مستديرة 8"/>
            <p:cNvSpPr/>
            <p:nvPr/>
          </p:nvSpPr>
          <p:spPr>
            <a:xfrm>
              <a:off x="2301240" y="838200"/>
              <a:ext cx="4724400" cy="838200"/>
            </a:xfrm>
            <a:prstGeom prst="round2DiagRect">
              <a:avLst>
                <a:gd name="adj1" fmla="val 50000"/>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50000" t="50000" r="50000" b="50000"/>
              </a:path>
              <a:tileRect/>
            </a:gradFill>
            <a:effectLst>
              <a:glow rad="101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OM"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endParaRPr>
            </a:p>
          </p:txBody>
        </p:sp>
        <p:pic>
          <p:nvPicPr>
            <p:cNvPr id="1030" name="Picture 6" descr="D:\shatha alabeer\pictures\أيقونات للتصميم\Swalf3-Icone3\icone (6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2100"/>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oshibaB\Desktop\التوحد\pictures\Ribb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4160" y="853440"/>
              <a:ext cx="579120" cy="6215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مستطيل مستدير الزوايا 12"/>
          <p:cNvSpPr/>
          <p:nvPr/>
        </p:nvSpPr>
        <p:spPr>
          <a:xfrm>
            <a:off x="7467600" y="0"/>
            <a:ext cx="1676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14" name="مستطيل مستدير الزوايا 13"/>
          <p:cNvSpPr/>
          <p:nvPr/>
        </p:nvSpPr>
        <p:spPr>
          <a:xfrm>
            <a:off x="5796136" y="0"/>
            <a:ext cx="1656184" cy="6096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5" name="مستطيل مستدير الزوايا 14">
            <a:hlinkClick r:id="rId5" action="ppaction://hlinksldjump"/>
          </p:cNvPr>
          <p:cNvSpPr/>
          <p:nvPr/>
        </p:nvSpPr>
        <p:spPr>
          <a:xfrm>
            <a:off x="4283968" y="0"/>
            <a:ext cx="1512168"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16" name="مستطيل مستدير الزوايا 15">
            <a:hlinkClick r:id="rId6" action="ppaction://hlinksldjump"/>
          </p:cNvPr>
          <p:cNvSpPr/>
          <p:nvPr/>
        </p:nvSpPr>
        <p:spPr>
          <a:xfrm>
            <a:off x="2771800" y="0"/>
            <a:ext cx="15323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18" name="مستطيل مستدير الزوايا 17">
            <a:hlinkClick r:id="rId7" action="ppaction://hlinksldjump"/>
          </p:cNvPr>
          <p:cNvSpPr/>
          <p:nvPr/>
        </p:nvSpPr>
        <p:spPr>
          <a:xfrm>
            <a:off x="1331640" y="0"/>
            <a:ext cx="1460376"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19" name="مستطيل مستدير الزوايا 18"/>
          <p:cNvSpPr/>
          <p:nvPr/>
        </p:nvSpPr>
        <p:spPr>
          <a:xfrm>
            <a:off x="0" y="0"/>
            <a:ext cx="132474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sp>
        <p:nvSpPr>
          <p:cNvPr id="20" name="مستطيل 19"/>
          <p:cNvSpPr/>
          <p:nvPr/>
        </p:nvSpPr>
        <p:spPr>
          <a:xfrm>
            <a:off x="4895044" y="1052736"/>
            <a:ext cx="1920718" cy="584775"/>
          </a:xfrm>
          <a:prstGeom prst="rect">
            <a:avLst/>
          </a:prstGeom>
        </p:spPr>
        <p:txBody>
          <a:bodyPr wrap="none">
            <a:spAutoFit/>
          </a:bodyPr>
          <a:lstStyle/>
          <a:p>
            <a:pPr algn="ctr">
              <a:buNone/>
            </a:pPr>
            <a:r>
              <a:rPr lang="ar-OM" sz="3200" b="1" dirty="0" smtClean="0">
                <a:solidFill>
                  <a:srgbClr val="FF0000"/>
                </a:solidFill>
                <a:latin typeface="Andalus" pitchFamily="18" charset="-78"/>
                <a:cs typeface="Andalus" pitchFamily="18" charset="-78"/>
              </a:rPr>
              <a:t>القبعة </a:t>
            </a:r>
            <a:r>
              <a:rPr lang="ar-OM" sz="3200" b="1" dirty="0" err="1" smtClean="0">
                <a:solidFill>
                  <a:srgbClr val="FF0000"/>
                </a:solidFill>
                <a:latin typeface="Andalus" pitchFamily="18" charset="-78"/>
                <a:cs typeface="Andalus" pitchFamily="18" charset="-78"/>
              </a:rPr>
              <a:t>الحمراء:</a:t>
            </a:r>
            <a:endParaRPr lang="ar-OM" sz="3200" b="1" u="sng" dirty="0" smtClean="0">
              <a:solidFill>
                <a:srgbClr val="FF0000"/>
              </a:solidFill>
              <a:latin typeface="Andalus" pitchFamily="18" charset="-78"/>
              <a:cs typeface="Andalus" pitchFamily="18" charset="-78"/>
            </a:endParaRPr>
          </a:p>
        </p:txBody>
      </p:sp>
      <p:pic>
        <p:nvPicPr>
          <p:cNvPr id="21" name="Picture 2" descr="C:\Users\aysha\Desktop\images-31.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764704"/>
            <a:ext cx="2232248" cy="13681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587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p:cTn id="12" dur="500" decel="50000" fill="hold">
                                          <p:stCondLst>
                                            <p:cond delay="0"/>
                                          </p:stCondLst>
                                        </p:cTn>
                                        <p:tgtEl>
                                          <p:spTgt spid="11">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bg/>
                                          </p:spTgt>
                                        </p:tgtEl>
                                        <p:attrNameLst>
                                          <p:attrName>ppt_w</p:attrName>
                                        </p:attrNameLst>
                                      </p:cBhvr>
                                      <p:tavLst>
                                        <p:tav tm="0">
                                          <p:val>
                                            <p:strVal val="#ppt_w*.05"/>
                                          </p:val>
                                        </p:tav>
                                        <p:tav tm="100000">
                                          <p:val>
                                            <p:strVal val="#ppt_w"/>
                                          </p:val>
                                        </p:tav>
                                      </p:tavLst>
                                    </p:anim>
                                    <p:anim calcmode="lin" valueType="num">
                                      <p:cBhvr>
                                        <p:cTn id="15" dur="1000" fill="hold"/>
                                        <p:tgtEl>
                                          <p:spTgt spid="11">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bg/>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11" name="عنصر نائب للمحتوى 10"/>
          <p:cNvSpPr>
            <a:spLocks noGrp="1"/>
          </p:cNvSpPr>
          <p:nvPr>
            <p:ph idx="1"/>
          </p:nvPr>
        </p:nvSpPr>
        <p:spPr>
          <a:xfrm>
            <a:off x="396240" y="2286000"/>
            <a:ext cx="8229600" cy="4525963"/>
          </a:xfrm>
          <a:gradFill>
            <a:gsLst>
              <a:gs pos="0">
                <a:schemeClr val="accent3">
                  <a:tint val="50000"/>
                  <a:satMod val="300000"/>
                  <a:lumMod val="0"/>
                  <a:lumOff val="100000"/>
                  <a:alpha val="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r">
              <a:buNone/>
            </a:pPr>
            <a:r>
              <a:rPr lang="ar-OM" b="1" dirty="0" smtClean="0">
                <a:solidFill>
                  <a:srgbClr val="FF0000"/>
                </a:solidFill>
              </a:rPr>
              <a:t> </a:t>
            </a:r>
            <a:r>
              <a:rPr lang="ar-OM" b="1" dirty="0" smtClean="0">
                <a:solidFill>
                  <a:schemeClr val="tx2">
                    <a:lumMod val="50000"/>
                  </a:schemeClr>
                </a:solidFill>
                <a:latin typeface="Andalus" pitchFamily="18" charset="-78"/>
                <a:cs typeface="Andalus" pitchFamily="18" charset="-78"/>
              </a:rPr>
              <a:t>وتدل هذه القبعة على التفكير الحذر </a:t>
            </a:r>
            <a:r>
              <a:rPr lang="ar-OM" b="1" dirty="0" err="1" smtClean="0">
                <a:solidFill>
                  <a:schemeClr val="tx2">
                    <a:lumMod val="50000"/>
                  </a:schemeClr>
                </a:solidFill>
                <a:latin typeface="Andalus" pitchFamily="18" charset="-78"/>
                <a:cs typeface="Andalus" pitchFamily="18" charset="-78"/>
              </a:rPr>
              <a:t>والحكمة </a:t>
            </a:r>
            <a:r>
              <a:rPr lang="ar-OM" b="1" dirty="0" smtClean="0">
                <a:solidFill>
                  <a:schemeClr val="tx2">
                    <a:lumMod val="50000"/>
                  </a:schemeClr>
                </a:solidFill>
                <a:latin typeface="Andalus" pitchFamily="18" charset="-78"/>
                <a:cs typeface="Andalus" pitchFamily="18" charset="-78"/>
              </a:rPr>
              <a:t>، وملائمة الحقائق.واللون الأسود مأخوذ من العبوس والصرامة أو إعطاء علامة  سوداء على عدم </a:t>
            </a:r>
            <a:r>
              <a:rPr lang="ar-OM" b="1" dirty="0" err="1" smtClean="0">
                <a:solidFill>
                  <a:schemeClr val="tx2">
                    <a:lumMod val="50000"/>
                  </a:schemeClr>
                </a:solidFill>
                <a:latin typeface="Andalus" pitchFamily="18" charset="-78"/>
                <a:cs typeface="Andalus" pitchFamily="18" charset="-78"/>
              </a:rPr>
              <a:t>المعرفة.</a:t>
            </a:r>
            <a:r>
              <a:rPr lang="ar-OM" b="1" dirty="0" smtClean="0">
                <a:solidFill>
                  <a:schemeClr val="tx2">
                    <a:lumMod val="50000"/>
                  </a:schemeClr>
                </a:solidFill>
                <a:latin typeface="Andalus" pitchFamily="18" charset="-78"/>
                <a:cs typeface="Andalus" pitchFamily="18" charset="-78"/>
              </a:rPr>
              <a:t> وهي القبعة الخاصة بالحذر والحيطة وتلمس </a:t>
            </a:r>
            <a:r>
              <a:rPr lang="ar-OM" b="1" dirty="0" err="1" smtClean="0">
                <a:solidFill>
                  <a:schemeClr val="tx2">
                    <a:lumMod val="50000"/>
                  </a:schemeClr>
                </a:solidFill>
                <a:latin typeface="Andalus" pitchFamily="18" charset="-78"/>
                <a:cs typeface="Andalus" pitchFamily="18" charset="-78"/>
              </a:rPr>
              <a:t>الخطر </a:t>
            </a:r>
            <a:r>
              <a:rPr lang="ar-OM" b="1" dirty="0" smtClean="0">
                <a:solidFill>
                  <a:schemeClr val="tx2">
                    <a:lumMod val="50000"/>
                  </a:schemeClr>
                </a:solidFill>
                <a:latin typeface="Andalus" pitchFamily="18" charset="-78"/>
                <a:cs typeface="Andalus" pitchFamily="18" charset="-78"/>
              </a:rPr>
              <a:t>، وترمز إلى التفكير </a:t>
            </a:r>
            <a:r>
              <a:rPr lang="ar-OM" b="1" dirty="0" err="1" smtClean="0">
                <a:solidFill>
                  <a:schemeClr val="tx2">
                    <a:lumMod val="50000"/>
                  </a:schemeClr>
                </a:solidFill>
                <a:latin typeface="Andalus" pitchFamily="18" charset="-78"/>
                <a:cs typeface="Andalus" pitchFamily="18" charset="-78"/>
              </a:rPr>
              <a:t>النقدي </a:t>
            </a:r>
            <a:r>
              <a:rPr lang="ar-OM" b="1" dirty="0" smtClean="0">
                <a:solidFill>
                  <a:schemeClr val="tx2">
                    <a:lumMod val="50000"/>
                  </a:schemeClr>
                </a:solidFill>
                <a:latin typeface="Andalus" pitchFamily="18" charset="-78"/>
                <a:cs typeface="Andalus" pitchFamily="18" charset="-78"/>
              </a:rPr>
              <a:t>، حيث أن أساس هذا التفكير النقد والتشاؤم، إنه دائما في خط سلبي </a:t>
            </a:r>
            <a:r>
              <a:rPr lang="ar-OM" b="1" dirty="0" err="1" smtClean="0">
                <a:solidFill>
                  <a:schemeClr val="tx2">
                    <a:lumMod val="50000"/>
                  </a:schemeClr>
                </a:solidFill>
                <a:latin typeface="Andalus" pitchFamily="18" charset="-78"/>
                <a:cs typeface="Andalus" pitchFamily="18" charset="-78"/>
              </a:rPr>
              <a:t>واحد </a:t>
            </a:r>
            <a:r>
              <a:rPr lang="ar-OM" b="1" dirty="0" smtClean="0">
                <a:solidFill>
                  <a:schemeClr val="tx2">
                    <a:lumMod val="50000"/>
                  </a:schemeClr>
                </a:solidFill>
                <a:latin typeface="Andalus" pitchFamily="18" charset="-78"/>
                <a:cs typeface="Andalus" pitchFamily="18" charset="-78"/>
              </a:rPr>
              <a:t>، سواء في تصوره للأوضاع </a:t>
            </a:r>
            <a:r>
              <a:rPr lang="ar-OM" b="1" dirty="0" err="1" smtClean="0">
                <a:solidFill>
                  <a:schemeClr val="tx2">
                    <a:lumMod val="50000"/>
                  </a:schemeClr>
                </a:solidFill>
                <a:latin typeface="Andalus" pitchFamily="18" charset="-78"/>
                <a:cs typeface="Andalus" pitchFamily="18" charset="-78"/>
              </a:rPr>
              <a:t>المستقبلية </a:t>
            </a:r>
            <a:r>
              <a:rPr lang="ar-OM" b="1" dirty="0" smtClean="0">
                <a:solidFill>
                  <a:schemeClr val="tx2">
                    <a:lumMod val="50000"/>
                  </a:schemeClr>
                </a:solidFill>
                <a:latin typeface="Andalus" pitchFamily="18" charset="-78"/>
                <a:cs typeface="Andalus" pitchFamily="18" charset="-78"/>
              </a:rPr>
              <a:t>، أو تقييمه لأوضاع ماضيه، ورغم أنه يبدو منطقيا فإنه ليس عادلا باستمرار،إنه غالبا ما يقدم منطقا يصعب كسره وغالبا ما يركز على أشياء فرعية أو صغيرة.ويكون التفكير استجابة للأسئلة من </a:t>
            </a:r>
            <a:r>
              <a:rPr lang="ar-OM" b="1" dirty="0" err="1" smtClean="0">
                <a:solidFill>
                  <a:schemeClr val="tx2">
                    <a:lumMod val="50000"/>
                  </a:schemeClr>
                </a:solidFill>
                <a:latin typeface="Andalus" pitchFamily="18" charset="-78"/>
                <a:cs typeface="Andalus" pitchFamily="18" charset="-78"/>
              </a:rPr>
              <a:t>مثل </a:t>
            </a:r>
            <a:r>
              <a:rPr lang="ar-OM" b="1" dirty="0" smtClean="0">
                <a:solidFill>
                  <a:schemeClr val="tx2">
                    <a:lumMod val="50000"/>
                  </a:schemeClr>
                </a:solidFill>
                <a:latin typeface="Andalus" pitchFamily="18" charset="-78"/>
                <a:cs typeface="Andalus" pitchFamily="18" charset="-78"/>
              </a:rPr>
              <a:t>: هل هذه الحقائق والأدلة </a:t>
            </a:r>
            <a:r>
              <a:rPr lang="ar-OM" b="1" dirty="0" err="1" smtClean="0">
                <a:solidFill>
                  <a:schemeClr val="tx2">
                    <a:lumMod val="50000"/>
                  </a:schemeClr>
                </a:solidFill>
                <a:latin typeface="Andalus" pitchFamily="18" charset="-78"/>
                <a:cs typeface="Andalus" pitchFamily="18" charset="-78"/>
              </a:rPr>
              <a:t>مناسبة؟</a:t>
            </a:r>
            <a:r>
              <a:rPr lang="ar-OM" b="1" dirty="0" smtClean="0">
                <a:solidFill>
                  <a:schemeClr val="tx2">
                    <a:lumMod val="50000"/>
                  </a:schemeClr>
                </a:solidFill>
                <a:latin typeface="Andalus" pitchFamily="18" charset="-78"/>
                <a:cs typeface="Andalus" pitchFamily="18" charset="-78"/>
              </a:rPr>
              <a:t> هل تعمل بشكل </a:t>
            </a:r>
            <a:r>
              <a:rPr lang="ar-OM" b="1" dirty="0" err="1" smtClean="0">
                <a:solidFill>
                  <a:schemeClr val="tx2">
                    <a:lumMod val="50000"/>
                  </a:schemeClr>
                </a:solidFill>
                <a:latin typeface="Andalus" pitchFamily="18" charset="-78"/>
                <a:cs typeface="Andalus" pitchFamily="18" charset="-78"/>
              </a:rPr>
              <a:t>صحيح ؟</a:t>
            </a:r>
            <a:r>
              <a:rPr lang="ar-OM" b="1" dirty="0" smtClean="0">
                <a:solidFill>
                  <a:schemeClr val="tx2">
                    <a:lumMod val="50000"/>
                  </a:schemeClr>
                </a:solidFill>
                <a:latin typeface="Andalus" pitchFamily="18" charset="-78"/>
                <a:cs typeface="Andalus" pitchFamily="18" charset="-78"/>
              </a:rPr>
              <a:t> هل هي </a:t>
            </a:r>
            <a:r>
              <a:rPr lang="ar-OM" b="1" dirty="0" err="1" smtClean="0">
                <a:solidFill>
                  <a:schemeClr val="tx2">
                    <a:lumMod val="50000"/>
                  </a:schemeClr>
                </a:solidFill>
                <a:latin typeface="Andalus" pitchFamily="18" charset="-78"/>
                <a:cs typeface="Andalus" pitchFamily="18" charset="-78"/>
              </a:rPr>
              <a:t>أمنية؟</a:t>
            </a:r>
            <a:r>
              <a:rPr lang="ar-OM" b="1" dirty="0" smtClean="0">
                <a:solidFill>
                  <a:schemeClr val="tx2">
                    <a:lumMod val="50000"/>
                  </a:schemeClr>
                </a:solidFill>
                <a:latin typeface="Andalus" pitchFamily="18" charset="-78"/>
                <a:cs typeface="Andalus" pitchFamily="18" charset="-78"/>
              </a:rPr>
              <a:t> هل بالإمكان عملها؟ما الخاطر والمشكلات المترتبة </a:t>
            </a:r>
            <a:r>
              <a:rPr lang="ar-OM" b="1" dirty="0" err="1" smtClean="0">
                <a:solidFill>
                  <a:schemeClr val="tx2">
                    <a:lumMod val="50000"/>
                  </a:schemeClr>
                </a:solidFill>
                <a:latin typeface="Andalus" pitchFamily="18" charset="-78"/>
                <a:cs typeface="Andalus" pitchFamily="18" charset="-78"/>
              </a:rPr>
              <a:t>عليها؟</a:t>
            </a:r>
            <a:r>
              <a:rPr lang="ar-OM" b="1" dirty="0" smtClean="0">
                <a:solidFill>
                  <a:schemeClr val="tx2">
                    <a:lumMod val="50000"/>
                  </a:schemeClr>
                </a:solidFill>
                <a:latin typeface="Andalus" pitchFamily="18" charset="-78"/>
                <a:cs typeface="Andalus" pitchFamily="18" charset="-78"/>
              </a:rPr>
              <a:t> إن كيميائية المخ التي تشكل هذا النوع من التفكير قد تكون هي كيميائية الخوف أو عدم الرضا، إنه سهل الاستعمال ويعطي قناعة لدى البعض بأنهم في دائرة </a:t>
            </a:r>
            <a:r>
              <a:rPr lang="ar-OM" b="1" dirty="0" err="1" smtClean="0">
                <a:solidFill>
                  <a:schemeClr val="tx2">
                    <a:lumMod val="50000"/>
                  </a:schemeClr>
                </a:solidFill>
                <a:latin typeface="Andalus" pitchFamily="18" charset="-78"/>
                <a:cs typeface="Andalus" pitchFamily="18" charset="-78"/>
              </a:rPr>
              <a:t>الضوء </a:t>
            </a:r>
            <a:r>
              <a:rPr lang="ar-OM" b="1" dirty="0" smtClean="0">
                <a:solidFill>
                  <a:schemeClr val="tx2">
                    <a:lumMod val="50000"/>
                  </a:schemeClr>
                </a:solidFill>
                <a:latin typeface="Andalus" pitchFamily="18" charset="-78"/>
                <a:cs typeface="Andalus" pitchFamily="18" charset="-78"/>
              </a:rPr>
              <a:t>، ويعطيهم الإحساس بالتميز أن لهذا النوع من التفكير له جوانبه الايجابية، فهو يحدد المخاطر التي يمكن أن تحدث عند الأخذ بأي اقتراح.</a:t>
            </a:r>
          </a:p>
          <a:p>
            <a:pPr marL="0" indent="0" algn="just" rtl="1">
              <a:buNone/>
            </a:pPr>
            <a:endParaRPr lang="ar-OM" b="1" dirty="0">
              <a:solidFill>
                <a:schemeClr val="tx1"/>
              </a:solidFill>
            </a:endParaRPr>
          </a:p>
        </p:txBody>
      </p:sp>
      <p:grpSp>
        <p:nvGrpSpPr>
          <p:cNvPr id="2" name="مجموعة 1"/>
          <p:cNvGrpSpPr/>
          <p:nvPr/>
        </p:nvGrpSpPr>
        <p:grpSpPr>
          <a:xfrm>
            <a:off x="3478727" y="440324"/>
            <a:ext cx="5413813" cy="1689100"/>
            <a:chOff x="2334457" y="319674"/>
            <a:chExt cx="5413813" cy="1689100"/>
          </a:xfrm>
        </p:grpSpPr>
        <p:sp>
          <p:nvSpPr>
            <p:cNvPr id="9" name="مستطيل ذو زوايا قطرية مستديرة 8"/>
            <p:cNvSpPr/>
            <p:nvPr/>
          </p:nvSpPr>
          <p:spPr>
            <a:xfrm>
              <a:off x="2334457" y="838200"/>
              <a:ext cx="4724400" cy="838200"/>
            </a:xfrm>
            <a:prstGeom prst="round2DiagRect">
              <a:avLst>
                <a:gd name="adj1" fmla="val 50000"/>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50000" t="50000" r="50000" b="50000"/>
              </a:path>
              <a:tileRect/>
            </a:gradFill>
            <a:effectLst>
              <a:glow rad="101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OM" sz="3600" b="1" i="1" dirty="0" smtClean="0">
                <a:solidFill>
                  <a:schemeClr val="tx1"/>
                </a:solidFill>
                <a:latin typeface="Andalus" pitchFamily="18" charset="-78"/>
                <a:cs typeface="Andalus" pitchFamily="18" charset="-78"/>
              </a:endParaRPr>
            </a:p>
            <a:p>
              <a:pPr algn="ctr"/>
              <a:r>
                <a:rPr lang="ar-OM" sz="3600" b="1" i="1" dirty="0" smtClean="0">
                  <a:solidFill>
                    <a:schemeClr val="tx1"/>
                  </a:solidFill>
                  <a:latin typeface="Andalus" pitchFamily="18" charset="-78"/>
                  <a:cs typeface="Andalus" pitchFamily="18" charset="-78"/>
                </a:rPr>
                <a:t>القبعة </a:t>
              </a:r>
              <a:r>
                <a:rPr lang="ar-OM" sz="3600" b="1" i="1" dirty="0" err="1" smtClean="0">
                  <a:solidFill>
                    <a:schemeClr val="tx1"/>
                  </a:solidFill>
                  <a:latin typeface="Andalus" pitchFamily="18" charset="-78"/>
                  <a:cs typeface="Andalus" pitchFamily="18" charset="-78"/>
                </a:rPr>
                <a:t>السوداء:</a:t>
              </a:r>
              <a:endParaRPr lang="ar-OM" sz="3600" b="1" i="1" dirty="0" smtClean="0">
                <a:solidFill>
                  <a:schemeClr val="tx1"/>
                </a:solidFill>
                <a:latin typeface="Andalus" pitchFamily="18" charset="-78"/>
                <a:cs typeface="Andalus" pitchFamily="18" charset="-78"/>
              </a:endParaRPr>
            </a:p>
            <a:p>
              <a:pPr algn="ctr"/>
              <a:endParaRPr lang="ar-OM"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63500">
                    <a:srgbClr val="F79646">
                      <a:satMod val="175000"/>
                      <a:alpha val="40000"/>
                    </a:srgbClr>
                  </a:glow>
                  <a:innerShdw blurRad="69850" dist="43180" dir="5400000">
                    <a:srgbClr val="000000">
                      <a:alpha val="65000"/>
                    </a:srgbClr>
                  </a:innerShdw>
                </a:effectLst>
              </a:endParaRPr>
            </a:p>
          </p:txBody>
        </p:sp>
        <p:pic>
          <p:nvPicPr>
            <p:cNvPr id="1030" name="Picture 6" descr="D:\shatha alabeer\pictures\أيقونات للتصميم\Swalf3-Icone3\icone (6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170" y="319674"/>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oshibaB\Desktop\التوحد\pictures\Ribbon.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4160" y="853440"/>
              <a:ext cx="579120" cy="62156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مستطيل مستدير الزوايا 12"/>
          <p:cNvSpPr/>
          <p:nvPr/>
        </p:nvSpPr>
        <p:spPr>
          <a:xfrm>
            <a:off x="7467600" y="0"/>
            <a:ext cx="1676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14" name="مستطيل مستدير الزوايا 13"/>
          <p:cNvSpPr/>
          <p:nvPr/>
        </p:nvSpPr>
        <p:spPr>
          <a:xfrm>
            <a:off x="5796136" y="0"/>
            <a:ext cx="16561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5" name="مستطيل مستدير الزوايا 14"/>
          <p:cNvSpPr/>
          <p:nvPr/>
        </p:nvSpPr>
        <p:spPr>
          <a:xfrm>
            <a:off x="4283968" y="0"/>
            <a:ext cx="1512168" cy="6096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16" name="مستطيل مستدير الزوايا 15">
            <a:hlinkClick r:id="rId5" action="ppaction://hlinksldjump"/>
          </p:cNvPr>
          <p:cNvSpPr/>
          <p:nvPr/>
        </p:nvSpPr>
        <p:spPr>
          <a:xfrm>
            <a:off x="2771800" y="0"/>
            <a:ext cx="15323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18" name="مستطيل مستدير الزوايا 17"/>
          <p:cNvSpPr/>
          <p:nvPr/>
        </p:nvSpPr>
        <p:spPr>
          <a:xfrm>
            <a:off x="1331640" y="0"/>
            <a:ext cx="1460376"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19" name="مستطيل مستدير الزوايا 18"/>
          <p:cNvSpPr/>
          <p:nvPr/>
        </p:nvSpPr>
        <p:spPr>
          <a:xfrm>
            <a:off x="0" y="0"/>
            <a:ext cx="132474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pic>
        <p:nvPicPr>
          <p:cNvPr id="20" name="Picture 2" descr="C:\Users\aysha\Desktop\images-38.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764704"/>
            <a:ext cx="2232248" cy="13681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807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p:cTn id="12" dur="500" decel="50000" fill="hold">
                                          <p:stCondLst>
                                            <p:cond delay="0"/>
                                          </p:stCondLst>
                                        </p:cTn>
                                        <p:tgtEl>
                                          <p:spTgt spid="11">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bg/>
                                          </p:spTgt>
                                        </p:tgtEl>
                                        <p:attrNameLst>
                                          <p:attrName>ppt_w</p:attrName>
                                        </p:attrNameLst>
                                      </p:cBhvr>
                                      <p:tavLst>
                                        <p:tav tm="0">
                                          <p:val>
                                            <p:strVal val="#ppt_w*.05"/>
                                          </p:val>
                                        </p:tav>
                                        <p:tav tm="100000">
                                          <p:val>
                                            <p:strVal val="#ppt_w"/>
                                          </p:val>
                                        </p:tav>
                                      </p:tavLst>
                                    </p:anim>
                                    <p:anim calcmode="lin" valueType="num">
                                      <p:cBhvr>
                                        <p:cTn id="15" dur="1000" fill="hold"/>
                                        <p:tgtEl>
                                          <p:spTgt spid="11">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bg/>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p:cTn id="24"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58000"/>
                    </a14:imgEffect>
                    <a14:imgEffect>
                      <a14:colorTemperature colorTemp="11200"/>
                    </a14:imgEffect>
                    <a14:imgEffect>
                      <a14:brightnessContrast bright="13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grpSp>
        <p:nvGrpSpPr>
          <p:cNvPr id="13" name="مجموعة 12"/>
          <p:cNvGrpSpPr/>
          <p:nvPr/>
        </p:nvGrpSpPr>
        <p:grpSpPr>
          <a:xfrm>
            <a:off x="4427984" y="548680"/>
            <a:ext cx="4941292" cy="1354480"/>
            <a:chOff x="2220144" y="292100"/>
            <a:chExt cx="5564956" cy="1689100"/>
          </a:xfrm>
        </p:grpSpPr>
        <p:sp>
          <p:nvSpPr>
            <p:cNvPr id="9" name="مستطيل ذو زوايا قطرية مستديرة 8"/>
            <p:cNvSpPr/>
            <p:nvPr/>
          </p:nvSpPr>
          <p:spPr>
            <a:xfrm>
              <a:off x="2220144" y="830884"/>
              <a:ext cx="4724400" cy="838200"/>
            </a:xfrm>
            <a:prstGeom prst="round2DiagRect">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OM"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endParaRPr>
            </a:p>
          </p:txBody>
        </p:sp>
        <p:pic>
          <p:nvPicPr>
            <p:cNvPr id="1030" name="Picture 6" descr="D:\shatha alabeer\pictures\أيقونات للتصميم\Swalf3-Icone3\icone (63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92100"/>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oshibaB\Desktop\التوحد\pictures\Ribbo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4160" y="853440"/>
              <a:ext cx="579120" cy="62156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عنصر نائب للمحتوى 10"/>
          <p:cNvSpPr txBox="1">
            <a:spLocks/>
          </p:cNvSpPr>
          <p:nvPr/>
        </p:nvSpPr>
        <p:spPr>
          <a:xfrm>
            <a:off x="457200" y="2276872"/>
            <a:ext cx="8229600" cy="41239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 indent="0" algn="r">
              <a:buNone/>
            </a:pPr>
            <a:r>
              <a:rPr lang="ar-OM" b="1" dirty="0" smtClean="0">
                <a:solidFill>
                  <a:schemeClr val="tx2">
                    <a:lumMod val="50000"/>
                  </a:schemeClr>
                </a:solidFill>
                <a:latin typeface="Andalus" pitchFamily="18" charset="-78"/>
                <a:cs typeface="Andalus" pitchFamily="18" charset="-78"/>
              </a:rPr>
              <a:t>وتدل هذه القبعة على التفكير بالفؤاد والمردود </a:t>
            </a:r>
            <a:r>
              <a:rPr lang="ar-OM" b="1" dirty="0" err="1" smtClean="0">
                <a:solidFill>
                  <a:schemeClr val="tx2">
                    <a:lumMod val="50000"/>
                  </a:schemeClr>
                </a:solidFill>
                <a:latin typeface="Andalus" pitchFamily="18" charset="-78"/>
                <a:cs typeface="Andalus" pitchFamily="18" charset="-78"/>
              </a:rPr>
              <a:t>والتوفير </a:t>
            </a:r>
            <a:r>
              <a:rPr lang="ar-OM" b="1" dirty="0" smtClean="0">
                <a:solidFill>
                  <a:schemeClr val="tx2">
                    <a:lumMod val="50000"/>
                  </a:schemeClr>
                </a:solidFill>
                <a:latin typeface="Andalus" pitchFamily="18" charset="-78"/>
                <a:cs typeface="Andalus" pitchFamily="18" charset="-78"/>
              </a:rPr>
              <a:t>.وترمز إلى التفكير </a:t>
            </a:r>
            <a:r>
              <a:rPr lang="ar-OM" b="1" dirty="0" err="1" smtClean="0">
                <a:solidFill>
                  <a:schemeClr val="tx2">
                    <a:lumMod val="50000"/>
                  </a:schemeClr>
                </a:solidFill>
                <a:latin typeface="Andalus" pitchFamily="18" charset="-78"/>
                <a:cs typeface="Andalus" pitchFamily="18" charset="-78"/>
              </a:rPr>
              <a:t>الإيجابي </a:t>
            </a:r>
            <a:r>
              <a:rPr lang="ar-OM" b="1" dirty="0" smtClean="0">
                <a:solidFill>
                  <a:schemeClr val="tx2">
                    <a:lumMod val="50000"/>
                  </a:schemeClr>
                </a:solidFill>
                <a:latin typeface="Andalus" pitchFamily="18" charset="-78"/>
                <a:cs typeface="Andalus" pitchFamily="18" charset="-78"/>
              </a:rPr>
              <a:t>، ويكون التفكير استجابة للأسئلة من مثل: لماذا يمكن فعل </a:t>
            </a:r>
            <a:r>
              <a:rPr lang="ar-OM" b="1" dirty="0" err="1" smtClean="0">
                <a:solidFill>
                  <a:schemeClr val="tx2">
                    <a:lumMod val="50000"/>
                  </a:schemeClr>
                </a:solidFill>
                <a:latin typeface="Andalus" pitchFamily="18" charset="-78"/>
                <a:cs typeface="Andalus" pitchFamily="18" charset="-78"/>
              </a:rPr>
              <a:t>هذا ؟</a:t>
            </a:r>
            <a:r>
              <a:rPr lang="ar-OM" b="1" dirty="0" smtClean="0">
                <a:solidFill>
                  <a:schemeClr val="tx2">
                    <a:lumMod val="50000"/>
                  </a:schemeClr>
                </a:solidFill>
                <a:latin typeface="Andalus" pitchFamily="18" charset="-78"/>
                <a:cs typeface="Andalus" pitchFamily="18" charset="-78"/>
              </a:rPr>
              <a:t> لماذا توجد </a:t>
            </a:r>
            <a:r>
              <a:rPr lang="ar-OM" b="1" dirty="0" err="1" smtClean="0">
                <a:solidFill>
                  <a:schemeClr val="tx2">
                    <a:lumMod val="50000"/>
                  </a:schemeClr>
                </a:solidFill>
                <a:latin typeface="Andalus" pitchFamily="18" charset="-78"/>
                <a:cs typeface="Andalus" pitchFamily="18" charset="-78"/>
              </a:rPr>
              <a:t>فوائد؟</a:t>
            </a:r>
            <a:r>
              <a:rPr lang="ar-OM" b="1" dirty="0" smtClean="0">
                <a:solidFill>
                  <a:schemeClr val="tx2">
                    <a:lumMod val="50000"/>
                  </a:schemeClr>
                </a:solidFill>
                <a:latin typeface="Andalus" pitchFamily="18" charset="-78"/>
                <a:cs typeface="Andalus" pitchFamily="18" charset="-78"/>
              </a:rPr>
              <a:t> لماذا يعتبر هذا </a:t>
            </a:r>
            <a:r>
              <a:rPr lang="ar-OM" b="1" dirty="0" err="1" smtClean="0">
                <a:solidFill>
                  <a:schemeClr val="tx2">
                    <a:lumMod val="50000"/>
                  </a:schemeClr>
                </a:solidFill>
                <a:latin typeface="Andalus" pitchFamily="18" charset="-78"/>
                <a:cs typeface="Andalus" pitchFamily="18" charset="-78"/>
              </a:rPr>
              <a:t>جيدا؟</a:t>
            </a:r>
            <a:r>
              <a:rPr lang="ar-OM" b="1" dirty="0" smtClean="0">
                <a:solidFill>
                  <a:schemeClr val="tx2">
                    <a:lumMod val="50000"/>
                  </a:schemeClr>
                </a:solidFill>
                <a:latin typeface="Andalus" pitchFamily="18" charset="-78"/>
                <a:cs typeface="Andalus" pitchFamily="18" charset="-78"/>
              </a:rPr>
              <a:t> واللون الأصفر مأخوذ من ضوء </a:t>
            </a:r>
            <a:r>
              <a:rPr lang="ar-OM" b="1" dirty="0" err="1" smtClean="0">
                <a:solidFill>
                  <a:schemeClr val="tx2">
                    <a:lumMod val="50000"/>
                  </a:schemeClr>
                </a:solidFill>
                <a:latin typeface="Andalus" pitchFamily="18" charset="-78"/>
                <a:cs typeface="Andalus" pitchFamily="18" charset="-78"/>
              </a:rPr>
              <a:t>الشمس </a:t>
            </a:r>
            <a:r>
              <a:rPr lang="ar-OM" b="1" dirty="0" smtClean="0">
                <a:solidFill>
                  <a:schemeClr val="tx2">
                    <a:lumMod val="50000"/>
                  </a:schemeClr>
                </a:solidFill>
                <a:latin typeface="Andalus" pitchFamily="18" charset="-78"/>
                <a:cs typeface="Andalus" pitchFamily="18" charset="-78"/>
              </a:rPr>
              <a:t>، وهو للدلالة على الآمال وإبداء الأسباب لهذه </a:t>
            </a:r>
            <a:r>
              <a:rPr lang="ar-OM" b="1" dirty="0" err="1" smtClean="0">
                <a:solidFill>
                  <a:schemeClr val="tx2">
                    <a:lumMod val="50000"/>
                  </a:schemeClr>
                </a:solidFill>
                <a:latin typeface="Andalus" pitchFamily="18" charset="-78"/>
                <a:cs typeface="Andalus" pitchFamily="18" charset="-78"/>
              </a:rPr>
              <a:t>الآمال.</a:t>
            </a:r>
            <a:r>
              <a:rPr lang="ar-OM" b="1" dirty="0" smtClean="0">
                <a:solidFill>
                  <a:schemeClr val="tx2">
                    <a:lumMod val="50000"/>
                  </a:schemeClr>
                </a:solidFill>
                <a:latin typeface="Andalus" pitchFamily="18" charset="-78"/>
                <a:cs typeface="Andalus" pitchFamily="18" charset="-78"/>
              </a:rPr>
              <a:t> والتفكير بهذه القبعة فيها  نظرة طموحة للمستقبل ورؤية للفؤاد التي ستتحقق من الفكرة المقترحة.</a:t>
            </a:r>
            <a:endParaRPr lang="ar-OM" b="1" dirty="0">
              <a:solidFill>
                <a:schemeClr val="tx2">
                  <a:lumMod val="50000"/>
                </a:schemeClr>
              </a:solidFill>
              <a:latin typeface="Andalus" pitchFamily="18" charset="-78"/>
              <a:cs typeface="Andalus" pitchFamily="18" charset="-78"/>
            </a:endParaRPr>
          </a:p>
        </p:txBody>
      </p:sp>
      <p:sp>
        <p:nvSpPr>
          <p:cNvPr id="15" name="مستطيل مستدير الزوايا 14"/>
          <p:cNvSpPr/>
          <p:nvPr/>
        </p:nvSpPr>
        <p:spPr>
          <a:xfrm>
            <a:off x="7467600" y="0"/>
            <a:ext cx="1676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4000" b="1" spc="50" dirty="0" smtClean="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rPr>
              <a:t>البيضاء</a:t>
            </a:r>
            <a:endParaRPr lang="ar-OM" sz="4000" b="1" spc="50" dirty="0">
              <a:ln w="12700" cmpd="sng">
                <a:solidFill>
                  <a:srgbClr val="F79646">
                    <a:satMod val="120000"/>
                    <a:shade val="80000"/>
                  </a:srgbClr>
                </a:solidFill>
                <a:prstDash val="solid"/>
              </a:ln>
              <a:solidFill>
                <a:srgbClr val="F79646">
                  <a:tint val="1000"/>
                </a:srgbClr>
              </a:solidFill>
              <a:effectLst>
                <a:glow rad="101600">
                  <a:srgbClr val="C0504D">
                    <a:satMod val="175000"/>
                    <a:alpha val="40000"/>
                  </a:srgbClr>
                </a:glow>
              </a:effectLst>
            </a:endParaRPr>
          </a:p>
        </p:txBody>
      </p:sp>
      <p:sp>
        <p:nvSpPr>
          <p:cNvPr id="16" name="مستطيل مستدير الزوايا 15"/>
          <p:cNvSpPr/>
          <p:nvPr/>
        </p:nvSpPr>
        <p:spPr>
          <a:xfrm>
            <a:off x="5796136" y="0"/>
            <a:ext cx="165618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6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a:t>
            </a: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لحمراء</a:t>
            </a:r>
            <a:endParaRPr lang="ar-OM"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endParaRPr>
          </a:p>
        </p:txBody>
      </p:sp>
      <p:sp>
        <p:nvSpPr>
          <p:cNvPr id="18" name="مستطيل مستدير الزوايا 17"/>
          <p:cNvSpPr/>
          <p:nvPr/>
        </p:nvSpPr>
        <p:spPr>
          <a:xfrm>
            <a:off x="4283968" y="0"/>
            <a:ext cx="1512168"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السوداء</a:t>
            </a:r>
            <a:endParaRPr lang="ar-OM" sz="1400" dirty="0">
              <a:solidFill>
                <a:prstClr val="white"/>
              </a:solidFill>
            </a:endParaRPr>
          </a:p>
        </p:txBody>
      </p:sp>
      <p:sp>
        <p:nvSpPr>
          <p:cNvPr id="20" name="مستطيل مستدير الزوايا 19"/>
          <p:cNvSpPr/>
          <p:nvPr/>
        </p:nvSpPr>
        <p:spPr>
          <a:xfrm>
            <a:off x="2771800" y="0"/>
            <a:ext cx="1532384" cy="6096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الصفراء</a:t>
            </a:r>
            <a:endParaRPr lang="ar-OM" dirty="0">
              <a:solidFill>
                <a:prstClr val="white"/>
              </a:solidFill>
            </a:endParaRPr>
          </a:p>
        </p:txBody>
      </p:sp>
      <p:sp>
        <p:nvSpPr>
          <p:cNvPr id="21" name="مستطيل مستدير الزوايا 20">
            <a:hlinkClick r:id="rId6" action="ppaction://hlinksldjump"/>
          </p:cNvPr>
          <p:cNvSpPr/>
          <p:nvPr/>
        </p:nvSpPr>
        <p:spPr>
          <a:xfrm>
            <a:off x="1331640" y="0"/>
            <a:ext cx="1460376"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الخضراء</a:t>
            </a:r>
            <a:endParaRPr lang="ar-OM" dirty="0">
              <a:solidFill>
                <a:prstClr val="white"/>
              </a:solidFill>
            </a:endParaRPr>
          </a:p>
        </p:txBody>
      </p:sp>
      <p:sp>
        <p:nvSpPr>
          <p:cNvPr id="22" name="مستطيل مستدير الزوايا 21"/>
          <p:cNvSpPr/>
          <p:nvPr/>
        </p:nvSpPr>
        <p:spPr>
          <a:xfrm>
            <a:off x="0" y="0"/>
            <a:ext cx="1324744" cy="6096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OM"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الزرقاء</a:t>
            </a:r>
            <a:endParaRPr lang="ar-OM" dirty="0">
              <a:solidFill>
                <a:prstClr val="white"/>
              </a:solidFill>
            </a:endParaRPr>
          </a:p>
        </p:txBody>
      </p:sp>
      <p:sp>
        <p:nvSpPr>
          <p:cNvPr id="25" name="مستطيل 24"/>
          <p:cNvSpPr/>
          <p:nvPr/>
        </p:nvSpPr>
        <p:spPr>
          <a:xfrm>
            <a:off x="5580112" y="980728"/>
            <a:ext cx="1774846" cy="523220"/>
          </a:xfrm>
          <a:prstGeom prst="rect">
            <a:avLst/>
          </a:prstGeom>
        </p:spPr>
        <p:txBody>
          <a:bodyPr wrap="none">
            <a:spAutoFit/>
          </a:bodyPr>
          <a:lstStyle/>
          <a:p>
            <a:pPr algn="ctr">
              <a:buNone/>
            </a:pPr>
            <a:r>
              <a:rPr lang="ar-OM" sz="2800" b="1" i="1" dirty="0" smtClean="0">
                <a:solidFill>
                  <a:srgbClr val="FFFF00"/>
                </a:solidFill>
                <a:latin typeface="Andalus" pitchFamily="18" charset="-78"/>
                <a:cs typeface="Andalus" pitchFamily="18" charset="-78"/>
              </a:rPr>
              <a:t>القبعة </a:t>
            </a:r>
            <a:r>
              <a:rPr lang="ar-OM" sz="2800" b="1" i="1" dirty="0" err="1" smtClean="0">
                <a:solidFill>
                  <a:srgbClr val="FFFF00"/>
                </a:solidFill>
                <a:latin typeface="Andalus" pitchFamily="18" charset="-78"/>
                <a:cs typeface="Andalus" pitchFamily="18" charset="-78"/>
              </a:rPr>
              <a:t>الصفراء:</a:t>
            </a:r>
            <a:endParaRPr lang="ar-OM" sz="2800" b="1" i="1" dirty="0" smtClean="0">
              <a:solidFill>
                <a:srgbClr val="FFFF00"/>
              </a:solidFill>
              <a:latin typeface="Andalus" pitchFamily="18" charset="-78"/>
              <a:cs typeface="Andalus" pitchFamily="18" charset="-78"/>
            </a:endParaRPr>
          </a:p>
        </p:txBody>
      </p:sp>
      <p:pic>
        <p:nvPicPr>
          <p:cNvPr id="26" name="Picture 2" descr="C:\Users\aysha\Desktop\images-33.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692696"/>
            <a:ext cx="2376264" cy="15121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20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 calcmode="lin" valueType="num">
                                      <p:cBhvr>
                                        <p:cTn id="12" dur="500" decel="50000" fill="hold">
                                          <p:stCondLst>
                                            <p:cond delay="0"/>
                                          </p:stCondLst>
                                        </p:cTn>
                                        <p:tgtEl>
                                          <p:spTgt spid="24">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4">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4">
                                            <p:bg/>
                                          </p:spTgt>
                                        </p:tgtEl>
                                        <p:attrNameLst>
                                          <p:attrName>ppt_w</p:attrName>
                                        </p:attrNameLst>
                                      </p:cBhvr>
                                      <p:tavLst>
                                        <p:tav tm="0">
                                          <p:val>
                                            <p:strVal val="#ppt_w*.05"/>
                                          </p:val>
                                        </p:tav>
                                        <p:tav tm="100000">
                                          <p:val>
                                            <p:strVal val="#ppt_w"/>
                                          </p:val>
                                        </p:tav>
                                      </p:tavLst>
                                    </p:anim>
                                    <p:anim calcmode="lin" valueType="num">
                                      <p:cBhvr>
                                        <p:cTn id="15" dur="1000" fill="hold"/>
                                        <p:tgtEl>
                                          <p:spTgt spid="24">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4">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4">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4">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4">
                                            <p:bg/>
                                          </p:spTgt>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 calcmode="lin" valueType="num">
                                      <p:cBhvr>
                                        <p:cTn id="23" dur="500" decel="50000" fill="hold">
                                          <p:stCondLst>
                                            <p:cond delay="0"/>
                                          </p:stCondLst>
                                        </p:cTn>
                                        <p:tgtEl>
                                          <p:spTgt spid="24">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4">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4">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24">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4">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4">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4">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80">
                                          <p:stCondLst>
                                            <p:cond delay="0"/>
                                          </p:stCondLst>
                                        </p:cTn>
                                        <p:tgtEl>
                                          <p:spTgt spid="26"/>
                                        </p:tgtEl>
                                      </p:cBhvr>
                                    </p:animEffect>
                                    <p:anim calcmode="lin" valueType="num">
                                      <p:cBhvr>
                                        <p:cTn id="3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1" dur="26">
                                          <p:stCondLst>
                                            <p:cond delay="650"/>
                                          </p:stCondLst>
                                        </p:cTn>
                                        <p:tgtEl>
                                          <p:spTgt spid="26"/>
                                        </p:tgtEl>
                                      </p:cBhvr>
                                      <p:to x="100000" y="60000"/>
                                    </p:animScale>
                                    <p:animScale>
                                      <p:cBhvr>
                                        <p:cTn id="42" dur="166" decel="50000">
                                          <p:stCondLst>
                                            <p:cond delay="676"/>
                                          </p:stCondLst>
                                        </p:cTn>
                                        <p:tgtEl>
                                          <p:spTgt spid="26"/>
                                        </p:tgtEl>
                                      </p:cBhvr>
                                      <p:to x="100000" y="100000"/>
                                    </p:animScale>
                                    <p:animScale>
                                      <p:cBhvr>
                                        <p:cTn id="43" dur="26">
                                          <p:stCondLst>
                                            <p:cond delay="1312"/>
                                          </p:stCondLst>
                                        </p:cTn>
                                        <p:tgtEl>
                                          <p:spTgt spid="26"/>
                                        </p:tgtEl>
                                      </p:cBhvr>
                                      <p:to x="100000" y="80000"/>
                                    </p:animScale>
                                    <p:animScale>
                                      <p:cBhvr>
                                        <p:cTn id="44" dur="166" decel="50000">
                                          <p:stCondLst>
                                            <p:cond delay="1338"/>
                                          </p:stCondLst>
                                        </p:cTn>
                                        <p:tgtEl>
                                          <p:spTgt spid="26"/>
                                        </p:tgtEl>
                                      </p:cBhvr>
                                      <p:to x="100000" y="100000"/>
                                    </p:animScale>
                                    <p:animScale>
                                      <p:cBhvr>
                                        <p:cTn id="45" dur="26">
                                          <p:stCondLst>
                                            <p:cond delay="1642"/>
                                          </p:stCondLst>
                                        </p:cTn>
                                        <p:tgtEl>
                                          <p:spTgt spid="26"/>
                                        </p:tgtEl>
                                      </p:cBhvr>
                                      <p:to x="100000" y="90000"/>
                                    </p:animScale>
                                    <p:animScale>
                                      <p:cBhvr>
                                        <p:cTn id="46" dur="166" decel="50000">
                                          <p:stCondLst>
                                            <p:cond delay="1668"/>
                                          </p:stCondLst>
                                        </p:cTn>
                                        <p:tgtEl>
                                          <p:spTgt spid="26"/>
                                        </p:tgtEl>
                                      </p:cBhvr>
                                      <p:to x="100000" y="100000"/>
                                    </p:animScale>
                                    <p:animScale>
                                      <p:cBhvr>
                                        <p:cTn id="47" dur="26">
                                          <p:stCondLst>
                                            <p:cond delay="1808"/>
                                          </p:stCondLst>
                                        </p:cTn>
                                        <p:tgtEl>
                                          <p:spTgt spid="26"/>
                                        </p:tgtEl>
                                      </p:cBhvr>
                                      <p:to x="100000" y="95000"/>
                                    </p:animScale>
                                    <p:animScale>
                                      <p:cBhvr>
                                        <p:cTn id="48"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20000"/>
            <a:lumOff val="80000"/>
          </a:schemeClr>
        </a:solidFill>
      </a:spPr>
      <a:bodyPr vert="horz" lIns="91440" tIns="45720" rIns="91440" bIns="45720" rtlCol="0">
        <a:normAutofit/>
      </a:bodyPr>
      <a:lstStyle>
        <a:defPPr>
          <a:defRPr dirty="0"/>
        </a:defPPr>
      </a:lstStyle>
      <a:style>
        <a:lnRef idx="1">
          <a:schemeClr val="accent6"/>
        </a:lnRef>
        <a:fillRef idx="2">
          <a:schemeClr val="accent6"/>
        </a:fillRef>
        <a:effectRef idx="1">
          <a:schemeClr val="accent6"/>
        </a:effectRef>
        <a:fontRef idx="minor">
          <a:schemeClr val="dk1"/>
        </a:fontRef>
      </a:style>
    </a:tx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20000"/>
            <a:lumOff val="80000"/>
          </a:schemeClr>
        </a:solidFill>
      </a:spPr>
      <a:bodyPr vert="horz" lIns="91440" tIns="45720" rIns="91440" bIns="45720" rtlCol="0">
        <a:normAutofit/>
      </a:bodyPr>
      <a:lstStyle>
        <a:defPPr>
          <a:defRPr dirty="0"/>
        </a:defPPr>
      </a:lstStyle>
      <a:style>
        <a:lnRef idx="1">
          <a:schemeClr val="accent6"/>
        </a:lnRef>
        <a:fillRef idx="2">
          <a:schemeClr val="accent6"/>
        </a:fillRef>
        <a:effectRef idx="1">
          <a:schemeClr val="accent6"/>
        </a:effectRef>
        <a:fontRef idx="minor">
          <a:schemeClr val="dk1"/>
        </a:fontRef>
      </a: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20000"/>
            <a:lumOff val="80000"/>
          </a:schemeClr>
        </a:solidFill>
      </a:spPr>
      <a:bodyPr vert="horz" lIns="91440" tIns="45720" rIns="91440" bIns="45720" rtlCol="0">
        <a:normAutofit/>
      </a:bodyPr>
      <a:lstStyle>
        <a:defPPr>
          <a:defRPr dirty="0"/>
        </a:defPPr>
      </a:lstStyle>
      <a:style>
        <a:lnRef idx="1">
          <a:schemeClr val="accent6"/>
        </a:lnRef>
        <a:fillRef idx="2">
          <a:schemeClr val="accent6"/>
        </a:fillRef>
        <a:effectRef idx="1">
          <a:schemeClr val="accent6"/>
        </a:effectRef>
        <a:fontRef idx="minor">
          <a:schemeClr val="dk1"/>
        </a:fontRef>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2069</TotalTime>
  <Words>1477</Words>
  <Application>Microsoft Office PowerPoint</Application>
  <PresentationFormat>On-screen Show (4:3)</PresentationFormat>
  <Paragraphs>99</Paragraphs>
  <Slides>17</Slides>
  <Notes>0</Notes>
  <HiddenSlides>0</HiddenSlides>
  <MMClips>1</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7_Office Theme</vt:lpstr>
      <vt:lpstr>3_Office Theme</vt:lpstr>
      <vt:lpstr>خولة بنت عبدالله السيابي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التوحد</dc:title>
  <dc:creator>Shatha AL abeer</dc:creator>
  <cp:lastModifiedBy>Muhannad Ibrahim Khaleel Amer</cp:lastModifiedBy>
  <cp:revision>781</cp:revision>
  <dcterms:created xsi:type="dcterms:W3CDTF">2009-12-22T09:47:38Z</dcterms:created>
  <dcterms:modified xsi:type="dcterms:W3CDTF">2015-11-29T08:32:42Z</dcterms:modified>
</cp:coreProperties>
</file>